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7" r:id="rId5"/>
    <p:sldId id="261" r:id="rId6"/>
    <p:sldId id="258" r:id="rId7"/>
    <p:sldId id="378" r:id="rId8"/>
    <p:sldId id="379" r:id="rId9"/>
    <p:sldId id="380" r:id="rId10"/>
    <p:sldId id="313" r:id="rId11"/>
    <p:sldId id="438" r:id="rId12"/>
    <p:sldId id="439" r:id="rId13"/>
    <p:sldId id="426" r:id="rId14"/>
    <p:sldId id="367" r:id="rId15"/>
    <p:sldId id="377" r:id="rId16"/>
    <p:sldId id="370" r:id="rId17"/>
    <p:sldId id="364" r:id="rId18"/>
    <p:sldId id="372" r:id="rId19"/>
    <p:sldId id="363" r:id="rId20"/>
    <p:sldId id="365" r:id="rId21"/>
    <p:sldId id="374" r:id="rId22"/>
    <p:sldId id="366" r:id="rId23"/>
    <p:sldId id="3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8658B"/>
    <a:srgbClr val="43B278"/>
    <a:srgbClr val="87CEEB"/>
    <a:srgbClr val="FFA500"/>
    <a:srgbClr val="5DAF2F"/>
    <a:srgbClr val="FFAE19"/>
    <a:srgbClr val="86CDEC"/>
    <a:srgbClr val="427D21"/>
    <a:srgbClr val="AEE0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20842-CF30-5B45-B78F-58E3649BD61F}" v="27" dt="2025-11-17T20:54:55.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6296" autoAdjust="0"/>
  </p:normalViewPr>
  <p:slideViewPr>
    <p:cSldViewPr snapToGrid="0">
      <p:cViewPr varScale="1">
        <p:scale>
          <a:sx n="118" d="100"/>
          <a:sy n="118" d="100"/>
        </p:scale>
        <p:origin x="504" y="192"/>
      </p:cViewPr>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4B1265-CEE6-2FB3-3E5A-E2874DF36E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481AB688-5B50-204F-1C5A-C41012279E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AF1A1E-4DE6-40D4-8A15-A6E729C8A127}" type="datetimeFigureOut">
              <a:rPr lang="en-AU" smtClean="0"/>
              <a:t>18/11/2025</a:t>
            </a:fld>
            <a:endParaRPr lang="en-AU"/>
          </a:p>
        </p:txBody>
      </p:sp>
      <p:sp>
        <p:nvSpPr>
          <p:cNvPr id="4" name="Footer Placeholder 3">
            <a:extLst>
              <a:ext uri="{FF2B5EF4-FFF2-40B4-BE49-F238E27FC236}">
                <a16:creationId xmlns:a16="http://schemas.microsoft.com/office/drawing/2014/main" id="{B38DF97B-9264-8794-D960-4CAEAF7A1E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069D1C3E-A252-84B6-BFFA-87C67C159C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C94A1C-AE7C-489A-B8FC-FBCF032AC7CB}" type="slidenum">
              <a:rPr lang="en-AU" smtClean="0"/>
              <a:t>‹#›</a:t>
            </a:fld>
            <a:endParaRPr lang="en-AU"/>
          </a:p>
        </p:txBody>
      </p:sp>
    </p:spTree>
    <p:extLst>
      <p:ext uri="{BB962C8B-B14F-4D97-AF65-F5344CB8AC3E}">
        <p14:creationId xmlns:p14="http://schemas.microsoft.com/office/powerpoint/2010/main" val="2908181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4:10.964"/>
    </inkml:context>
    <inkml:brush xml:id="br0">
      <inkml:brushProperty name="width" value="0.08571" units="cm"/>
      <inkml:brushProperty name="height" value="0.08571" units="cm"/>
      <inkml:brushProperty name="color" value="#E71224"/>
    </inkml:brush>
  </inkml:definitions>
  <inkml:trace contextRef="#ctx0" brushRef="#br0">373 341 8202,'0'-20'-239,"0"0"1,2 1-38,4-1 1,-4 7 750,5 0 0,-3 9 657,3-3-829,-5 5 1,7 11 0,-9 4-166,0 4 0,0 3 1,0-1-1,-2 1 66,-5 0 0,5 6 0,-5 2 0,5 3-213,2 3 0,0 1 1,-2 2-1,-2 0 44,-3 5 1,1 1 0,6-1 0,0 1-143,0 3 1,-7 6 0,0-4 0,3 0 172,2 0 0,2 4 1,0-6-1,2-3 38,5-1 1,-5 1-1,7-1 1,-3-8-20,1-3 0,6 2 0,-5-5 0,1 0 73,0 1 1,6-3 0,-2-7 0,2 1-50,-2 0 1,9-1-1,-7 1 1,1-1-94,1 1 1,5-1 0,2 1 0,-2-2 37,2-5 0,-1 8 1,-3-5-1,0-1-114,-1 2 0,1 1 1,-1 1-1,-1 1-57,-5-1 0,4 1 0,-4 0 1,5-3 56,1-4 0,1 5 0,0-5 0,-1 4 28,1 3 1,-1-1-1,1 1 13,0-1 0,-1 1 0,1 0 0,-3-1 48,-4 1 1,5-1 0,-7 3 0,2 2-6,0 2 1,-2 9 0,4-2-1,-4 4-19,-2 2 1,4 7 0,-7 2 0,1 0 2,1 0 0,-3-5 0,6-8 0,-3-2 4,-3 1 0,-1-3 0,0-1 0,3-1 36,-3-5 0,-2 4 0,-2-2 1,0-2-15,0-2 0,0 4 0,0 2 1,0 3-25,0 4 0,-2-5 0,-4 3 0,-5 2-1,0 2 1,-6 11 0,3 6 0,-3 9-46,-3 9 1,1 11-1,-3 6 1,-2 2-56,-2 3 1,-9-5 0,2-15-1,-1-6 64,1-7 1,-4 0 0,6-15 0,-1-3 61,-1-1 1,9 10 0,-4 4 0,2 3 72,0 4 0,-3 3 1,5-3-1,-2 0-87,2-6 1,-4-1-1,2-12 1,0-7-17,-3-9 1,8 0 0,-8-1 0,3-1-82,0 2 0,0-4 0,6 9 1,1-1-135,-1-1 1,1 12 0,1-3-1,3 1-21,2 0 1,8 7 0,-3 4 0,1 7-129,1 7 1,-1-5-1,7 6 1,0-4-148,0-4 0,0 2 0,0-17 0,2-7-997,5-9 1503,-5-6 0,15-11 0,-6-3 0</inkml:trace>
  <inkml:trace contextRef="#ctx0" brushRef="#br0" timeOffset="1383">177 497 8205,'8'-19'-56,"-6"-1"0,7 1 0,-2-1-128,-1 0 0,3-6 1,-5 0-1,3 0 329,-3-2 1,0 4 0,1-7 0,1 1 41,-1-1 1,-3 5 0,-2-4 0,0 1 190,0 5 0,0 3-2,0 1 1,0 7-329,0 0 1,6 24 0,1 4-1,-3 13-75,-1 14 1,-3 14 0,0 18 0,0 9-28,0 9 0,0-41 0,0 2 1,0 4-1,0 1 0,0 5 1,0 1-10,0 3 1,0 3 0,-1 23-1,-1 6 1,1-31 0,0 2-1,-1 1 1,0 4 0,0 1-1,-1 1-178,2 2 1,0 0 0,-1 1 0,-1 2 0,0 1 0,0 0 0,0 2 0,1 0 0,-1 0 0,0-1 0,0 0 0,0 0 141,0-1 0,1-1 0,-2-1 0,0-2 0,-1-2 0,1-2 0,0 25 0,-1-2 0,1 1 0,0 1 62,0-2 0,-1 2 1,1-31-1,-1 1 0,1-2 1,-1 16-1,1-3 0,0-4 1,0-1-41,-1-3 1,1 2-1,-3 6 1,1 1-1,1 4 1,1 0-1,0-7 1,-1-3 113,1-8 1,0-4-1,-3-9 1,1-5 0,-3 22-1,0 0 117,0-3 0,-6 14 0,4-2 1,-2 4-210,0 2 0,9 0 0,-3-15 0,5-18 34,2-15 0,2-13-37,5-12 1,2-14 0,6-16 0,-2-10 57,2-13 0,-6 0 0,0-9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4:13.231"/>
    </inkml:context>
    <inkml:brush xml:id="br0">
      <inkml:brushProperty name="width" value="0.08571" units="cm"/>
      <inkml:brushProperty name="height" value="0.08571" units="cm"/>
      <inkml:brushProperty name="color" value="#E71224"/>
    </inkml:brush>
  </inkml:definitions>
  <inkml:trace contextRef="#ctx0" brushRef="#br0">1 3058 7380,'0'-13'26,"0"0"0,6 7 800,1-7-468,8 0 0,-10-5-131,8 5 0,-9 2 0,5 7 163,-1-3 0,-3 1-21,8 6 0,-7 0-91,7 0 0,0-2 1,7-3-20,0-1 1,-1-10-1,1 3 1,2-6 20,4-7 1,4-5 0,14-12 0,6-8-286,9-7 1,-24 18 0,2-3 0,0-3-1,2-2 1,3-6 0,1-3-43,2-3 1,1-2 0,5-9 0,-2-1 0,-4 3 0,0 3 0,-2 4 0,1 4-209,-5 7 1,0 4-1,-2 5 1,0 3-1,24-15 1,-9 12-514,-8 10 0,-9 6-126,-16 6 1,-8 11-863,-4 9 1756,-22 9 0,1 11 0,-14-1 0</inkml:trace>
  <inkml:trace contextRef="#ctx0" brushRef="#br0" timeOffset="1165">1882 1020 7881,'13'0'847,"-2"2"-412,-2 5 1,-2-3 0,-5 7 42,4-2 0,-4 6-507,5-2 0,-5 4 0,-4 3 0,-2 0-66,-3-1 1,-2 7 0,5 3 0,-5 1 22,-2 5 0,7 9 0,-5 3 0,3 1 2,-1 0 0,1 5 0,6-6 0,2 1-45,4 0 0,-1 5 0,8-8 1,2-3 232,3-8 1,3-7 0,3-14-1,2-7 85,-2-4 0,5-10 1,-1-8-1,0-8-103,1-8 1,3-14-1,-6-6 1,-2-5-130,-2-2 1,-9 1-1,-2-3 1,-2 0 5,-5 2 0,-2-11 1,-2 11-1,0 1-43,0 3 0,-2 9 1,-2 12-1,-5 5 106,-2 7 0,7 5 1,-3 15-4,5 2 1,-4 4 0,-1 18 0,3 2-1,2 2 0,2 15 1,0 1-1,0 4-2,0 2 1,0 6 0,0-2 0,0 3-7,0-3 0,0 2 0,0-6 0,0 0-7,0 0 0,0 4 1,2-6-1,2-2-608,3-3 1,6-8-1,-5-5-755,3-6 0,2-7 1341,7-15 0,0-17 0,-1-5 0</inkml:trace>
  <inkml:trace contextRef="#ctx0" brushRef="#br0" timeOffset="1582">2392 1177 8027,'20'13'1504,"-1"0"-999,1 2 1,-1 3 0,1 1-413,0 1 0,-3 6 0,-2 2 0,-4 1 47,-2-1 1,-3 7 0,-6-3 0,2 5-290,5 3 1,-5-3-1,5-3 1,-5-3 160,-2-3 0,0-2 0,2-8 82,5-5 0,-5-7 0,4-14 0,-3-12 24,-3-10 1,6-10 0,3-5-1,-1-8-99,1-3 0,6-5 0,-2-2 0,5-3-72,2 3 1,-1 4 0,3 5 0,2 4-4,2 2 0,0 11 0,-6 13 0,-1 13-3,1 18 0,-7 14 0,-2 27 1,-2 9-7,-5 6 1,-2 16-1,-2-3 1,0 0-234,0 0 0,-6 3 1,-3-14-1,-2-4-136,-4-7 0,4-8 0,0-13 1,2-7 0,-4-15 0,7-13 433,1-16 0,3-10 0,2-11 0</inkml:trace>
  <inkml:trace contextRef="#ctx0" brushRef="#br0" timeOffset="1949">3391 804 8026,'20'14'705,"0"-1"1,-1 0 0,1 6-150,-1 1 0,-8-7 0,-4 0-478,-5 2 1,-2 3 0,-2 1-42,-5 1 0,-6 6 1,-11 2-1,-2 3 65,2 4 0,-6 2 0,-3 4 0,-4 3-306,-2 1 1,6 3 0,3-4 0,1 1 143,5-1 0,3-3 1,3-1-1,5-1 106,7 0 1,6-2 0,6-4 0,7-7 26,5-4 0,10-5 1,5-4-1,4-6 24,2-5 0,7-2 0,-1 0 0,1-2-463,2-5 1,-7-4 0,5-8 0,-5-3 182,-1-4 0,-8-3 1,-1-5-1,-3 1-1221,-4-2 1,-4 5 1403,-7-3 0,4 0 0,-6-6 0</inkml:trace>
  <inkml:trace contextRef="#ctx0" brushRef="#br0" timeOffset="2615">3587 1451 8082,'22'20'28,"4"-1"0,3-1 1,3-5-1,-6-4 239,-4-1 0,-2-5 1,-1 3-1,1-4-16,0-2 0,-1-2 1,1-4-1,-1-8-291,1-3 1,0-9 0,-1-2 0,1-3 27,-1-4 1,1-10 0,0-8 0,-3-6 42,-4-6 0,2 4 1,-6-4-1,0 4 89,-1 2 0,-1 5 0,-7 8 1,-2 15-41,-5 14 0,-4 8 1,-8 9-1,-1 2-232,1 5 1,-8 19-1,-1 15 1,0 7-92,0 7 0,1 8 1,8 4-1,-1 1 113,1 0 0,1 1 1,5-8-1,7-6 223,3-5 1,6 2 0,3-8-1,7-7 206,5-9 1,10-9 0,5-5 0,4-8-70,2-4 1,0-4 0,0-5-1,-2-8-137,-4-9 1,4-6 0,-4-9 0,1-1-296,-1 1 0,4 0 0,-4-2 0,2-3-270,-3-2 1,1 1 0,-9 5 0,-4 3 288,-3 5 0,3-3 0,-14 9 153,-2 2 0,-1 2-31,-3 2 1,-7 12 182,1 8 1,-8 8 0,8 14 0,2 4-91,1 7 0,3 11 0,0 3 0,0 4 19,0 3 0,0 0 1,0 1-1,0-5 46,0-2 1,7-2 0,-1-7 0,1-4 562,2-9 0,-5-2-262,9-18 0,-6-10 1,4-16-1,-1-10-126,1-7 0,-6-9 1,3-4-1,1-4-146,4-7 1,-2-3 0,2 3-1,2-2-105,3-2 0,1 2 0,3 8 0,4 5-237,7 2 0,-3 5 1,3 10-1,0 9-579,-3 9 0,-1 6 0,-10 9 0,1 0 795,-1 0 0,1-8 0,0-3 0</inkml:trace>
  <inkml:trace contextRef="#ctx0" brushRef="#br0" timeOffset="3165">4881 393 7982,'20'0'-303,"-1"0"1,1 0 648,-1 0 1,1-2 0,0-3-5,-1-1 1,-1-3-1,-3 5 1435,-2-3-1466,-9-8 0,5 15 0,-9 0-142,0 11 1,0 8 0,0 8 0,0 7-19,0 10 0,0 15 1,0 19-1,0 18-184,0-39 1,0 4 0,0 9 0,0 3 0,0 4 0,0 1 0,0-2 0,0 0-82,0-1 1,0-2 0,3-4-1,0-3 1,2-12 0,-1-3 0,5 34-190,0-22 1,-3-11-260,-6-26 0,0-17 0,-2-18 1,-2-12-697,-3-12 0,1-13 1258,6-6 0,-9-5 0,-2-1 0</inkml:trace>
  <inkml:trace contextRef="#ctx0" brushRef="#br0" timeOffset="3415">5547 1177 7963,'20'6'1441,"0"1"-440,-1-3 1,-8-4-707,-4-6 1,-7-5 0,-9-9 0,-9 1-154,-6-1 1,-10 0 0,-1 3 0,-9 4-311,-8 6 1,2 5 0,-2 2 0,-3 2-577,-1 5 0,-3 13 0,0 12 1,0 7 87,0 7 1,5-4-1,4 3 1,8-6 655,5-6 0,-4 4 0,11-6 0</inkml:trace>
  <inkml:trace contextRef="#ctx0" brushRef="#br0" timeOffset="3998">5724 1216 8035,'19'0'21,"1"0"279,0 0 0,-3-9 0,-2-6 209,-2-9 1,-8 0-1,1-6 1,-4-1-303,-2 1 0,-8-3 0,-5-6 0,-5 2-41,-1 4 0,-1 7 0,0 13 0,-1 6-212,-6 5 1,-1 13 0,-7 9 0,3 15-374,-3 15 0,4 4 0,-1 18 1,-1 2 183,2 2 0,3-2 0,9-4 0,-1-9 233,0-4 0,9-1 1,5-14-1,4-8-7,2-3 0,8-14 0,6-10 0,3-5 449,3-2 1,6-9 0,2-6 0,2-9-353,5-9 0,-6-4 1,-1-4-1,-2-3-220,0-1 0,7-16 1,-5-2-1,0-7-25,1-4 0,-3-11 0,-6 11 0,-1 2 45,1 2 0,-3 9 0,-4 16 104,-6 12 0,-5 20 1,-2 15-1,0 16-58,0 12 1,0 16-1,0 8 1,-2 7 64,-5 5 0,5 5 1,-5-3-1,5-3-41,2-4 1,0 7-1,0-14 1,0-2-56,0-2 0,2-6 0,3-11 1,4-9-63,1-9 0,4-6 0,5-9-93,1 0 1,-1-16-1,1-5 1,-1-8-139,1-6 0,-2-2 0,-3-4 0,-2-3 390,2-1 0,2-18 0,3 2 0</inkml:trace>
  <inkml:trace contextRef="#ctx0" brushRef="#br0" timeOffset="4298">6135 863 8073,'11'20'263,"0"4"1,-7 0 0,5-2 17,2 1 1,-7 10 0,5 2 0,-2 6-49,-1 5 1,7 11-1,-4-1 1,0 5-245,-1-4 0,5 0 1,-4-12-1,2-1-242,4-3 0,-4-12 0,0-8-132,-2-5 0,4-21 0,-7-4 1,-1-14-99,-3-17 1,-2-10-1,-2-17 1,-5-12 379,-6-10 0,8 36 0,-1-1 0,0 0 0,-1-1 0,0 3 1,-1 0 105,0-1 0,-2 1 1,-9-41-1,-1 8 1,1 9 185,-1 10 1,7 5 0,2 22 0,0 9 851,0 6 0,7 15-666,-3 9 1,12 11 0,4 13 0,1 4-229,6 3 1,-1 1 0,0 7 0,-2 1-619,2-1 1,-6-2 0,0-2 0,-3-3 470,1 3 0,8 2 0,-4 2 0</inkml:trace>
  <inkml:trace contextRef="#ctx0" brushRef="#br0" timeOffset="4748">6370 687 7983,'20'17'89,"0"-1"0,-1-3 146,1 2 1,-1 2-1,3 5 1,0 2 60,-2 2 1,1 9 0,-12 0 0,0 8-366,0 10 0,4 8 0,-5 2 0,1-2-33,0 2 0,-1-2 0,-3-9 0,1-8 258,-1-9 1,6-9 55,2-13 0,-2-9 0,2-15 0,0-11-105,-2-6 1,6-7 0,-4-10-1,4-8-7,3-3 0,6-3 0,2 0 0,1 0-61,-1 0 1,5 5 0,-5 4 0,0 9-160,1 4 0,3-3 1,-3 16-1,-1 7 50,0 8 1,-4 9 0,-9 9 0,-4 11 65,-2 10 1,-2 7-1,-7 4 1,0 5-25,0 6 1,0 7-1,0 4 1,0 3-19,0-3 1,-3 2 0,-1-2 0,-2-4 19,1-2 0,3-7 0,2-17-309,0-7 60,0-13 1,0-13 0,0-16 0,0-5-244,0-5 1,0-9 0,0 2 0,0-4 517,0-2 0,0-9 0,0-2 0</inkml:trace>
  <inkml:trace contextRef="#ctx0" brushRef="#br0" timeOffset="5064">7429 138 8049,'0'-19'-519,"6"-1"746,1 0 1,6 1 992,-7-1 1,3 11-796,-2 9 1,-5 18-1,4 17 1,-3 10-228,-3 14 0,2 9 0,2 12 0,3 5-188,-3 7 1,1-36 0,1 3 0,-1 6 0,1 3 0,0 7 0,1 2-54,-1 7 1,1 0 0,-1-1 0,1 0 0,2-5 0,2-2-1,-2-9 1,-1-3-457,-1-6 1,-1-3 0,5 28-1,-7-33-52,3-13 1,-3-20 0,-8-19 0,-5-13-485,-2-9 1,5-11 1034,-7 2 0,8-12 0,-3-5 0</inkml:trace>
  <inkml:trace contextRef="#ctx0" brushRef="#br0" timeOffset="5331">7919 883 8108,'19'11'2299,"1"-3"-1217,0-8 0,-10-2-1018,-3-4 0,-14-5 1,-8-7-1,-9 3-142,-8 2 1,-5 9 0,-3-3-1,-1 5-245,-5 2 1,-4 9 0,-11 4 0,-2 4-286,-2 3 1,-3 6 0,5 0 0,-2 0 57,2 3 1,6-10-1,9 3 1,9-9 549,2-4 0,9 6 0,-1-4 0</inkml:trace>
  <inkml:trace contextRef="#ctx0" brushRef="#br0" timeOffset="5864">8095 902 8114,'37'7'41,"-2"0"1,-4-3 309,-3-2 0,-4-4 0,-9-5 0,-4-6 237,-2-4 0,-3-5 0,-6-2-454,0-2 1,-9 2 0,-4 11 0,-4 6-136,-3 5 1,1 13 0,-3 9-1,0 10-49,3 7 1,-10 18-1,14 6 1,2 4-28,2 3 0,-2 3 0,6-3 1,5-1 43,7 1 0,-1-5 0,11-11 0,5-8-10,4-9 1,2-9 0,-4-13 0,4-7-4,7-3 0,-5-8 0,0-6 0,-2-10-72,0-8 0,7-10 0,-5-9 1,1 0 41,-1 0 0,5-13 1,-5 3-1,2-6 6,5-3 0,-2 2 0,-3-3 0,-8 11 171,-4 7 1,3 0 0,-10 11 43,0 9 0,4 17 0,-8 13 0,-3 13-83,-1 11 1,-3 8 0,0 16 0,-3 9-56,-3 6 1,1 17-1,-5 1 1,-1 2-18,0-3 0,-2 7 0,-5-10 0,3 1 31,2 5 1,0 4 0,-9-2 0,0-2 54,3-1 0,-12 12 0,12-16 1,-3-1 101,0-10 1,-4-6 0,-2-22 0,-3-10-142,-4-12 1,5-2-1,-3-10 1,1-8 16,1-7 0,-4-10 1,5-6-1,-3-5-487,-2 1 1,-4-14-1,11 1 1,-1-7-888,1-5 0,4-4 1320,11 14 0,-4-18 0,6 2 0</inkml:trace>
  <inkml:trace contextRef="#ctx0" brushRef="#br0" timeOffset="6531">9114 334 8052,'18'-9'0,"-3"-4"0,-2-4 152,2-3 1,3 1 0,1-1-1,1 1 192,-1-1 1,1-6 0,0 0 0,-1 2-88,1 2 0,2-2 0,2 2 0,4 5-46,2-1 0,3 10 0,6 1 0,3 5-80,3 2 0,-3 17 0,6 9 0,-3 9-120,1 5 0,-2 5 0,-9 3 0,-5 0-19,-2 0 1,-2-2 0,-8-7-1,-5-2-86,-7-4 1,-3 1 0,-3-5-38,0 1 0,-11 1 1,-7 1-1,-8-6 37,-4-4 0,-3-2 1,-6 2-1,0 2-7,-1 2 1,1 2 0,-2-4-1,0 4-14,1 3 0,-1-5 0,13 4 0,-1 1-252,1-1 0,4 1 1,11 2-1,6-5-3,5 0 1,2-6 0,0 4-1,0-4 370,0-3 0,0 10 0,0 1 0</inkml:trace>
  <inkml:trace contextRef="#ctx0" brushRef="#br0" timeOffset="6698">9663 1726 8387,'20'0'1469,"-1"-7"-20,1 1-1449,-9-10 0,6 5 0,-6-8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5:25.155"/>
    </inkml:context>
    <inkml:brush xml:id="br0">
      <inkml:brushProperty name="width" value="0.11429" units="cm"/>
      <inkml:brushProperty name="height" value="0.11429" units="cm"/>
      <inkml:brushProperty name="color" value="#E71224"/>
    </inkml:brush>
  </inkml:definitions>
  <inkml:trace contextRef="#ctx0" brushRef="#br0">156 78 7758,'19'0'-168,"-1"-2"0,-1-2 0,0-3 288,5 3 0,2 2 0,-4 2 0,-1 0 216,1 0 1,0 0 0,-1 0 0,1 2-244,-1 5 0,7 3 0,3 10 1,-1 2 29,0 4 1,5 11-1,-5 13 1,1 5 46,-1 6 1,5 17-1,-7 2 1,-4 3 113,-7-2 1,-6 6 0,-12-13 0,-3-2-115,-7-3 0,-13-8 0,-7-13 1,-6-13-43,-7-11 1,-4-9 0,-9-15 0,3-2 31,3-4 1,-1-7-1,6-14 1,0-7-34,0-10 1,5 1 0,10-10 0,7-1-48,4-3 0,9-8 1,2-5-1,2-2-77,5-2 0,4-4 0,7 10 0,8 1-363,9-1 0,6 1 0,9 12 0,1 14-123,-1 8 0,4 3 0,-1 10 0,-5 9 126,0 7 0,-9 8 0,-4 10 0,-7 14-496,-4 13 1,-8 11 875,1 14 0,-12 21 1,0-37-1,1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5:26.204"/>
    </inkml:context>
    <inkml:brush xml:id="br0">
      <inkml:brushProperty name="width" value="0.08571" units="cm"/>
      <inkml:brushProperty name="height" value="0.08571" units="cm"/>
      <inkml:brushProperty name="color" value="#E71224"/>
    </inkml:brush>
  </inkml:definitions>
  <inkml:trace contextRef="#ctx0" brushRef="#br0">353 137 8487,'6'-13'-692,"1"0"615,-3-2 1,5 4 0,-3-2 0,1 0 203,2 2 0,-7 0 1,7 7-1,-3-5 232,1-2 0,1 7-22,-1-3 0,4 5-181,8 2 0,1 0 0,0 2-30,-1 5 0,1 2 1,-1 6-1,1-2-43,0 2 0,6 3 1,2 3-1,0 3-26,1 2 1,-3 3 0,-7-3-1,1 7-69,0 4 0,-3 4 1,-4 7-1,-6 9 2,-5 6 0,-7 11 0,-5 0 0,-12 4-3,-7 1 1,-3-1 0,-7-15 0,-3-4 3,-4-3 0,-1 3 1,-8-13-1,3-5 17,-3-6 1,1-6-1,0-12 1,3-4 16,4-6 1,3-16 0,9-11 0,5-12 107,1-12 0,5-6 0,9-11 1,4-2-27,3-3 1,1-14 0,7 2-1,2-1-53,5 5 1,-1 0-1,12 9 1,3 4-193,1 6 0,7 12 0,1 12 0,3 9-157,2 5 1,10 4 0,-8 13 0,0 2 29,0 5 1,-4 4-1,-13 10 1,-1 6-51,1 5 1,-9 3 0,-5 2 0,-4 0-41,-2 4 0,-6 3 355,-1-5 0,-17 0 0,3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5:28.238"/>
    </inkml:context>
    <inkml:brush xml:id="br0">
      <inkml:brushProperty name="width" value="0.11429" units="cm"/>
      <inkml:brushProperty name="height" value="0.11429" units="cm"/>
      <inkml:brushProperty name="color" value="#E71224"/>
    </inkml:brush>
  </inkml:definitions>
  <inkml:trace contextRef="#ctx0" brushRef="#br0">332 412 8392,'19'0'-1647,"-6"0"1600,1 0 1,-8 0 46,7 0-1,-9 0 1,5 0 0,-9 0 0</inkml:trace>
  <inkml:trace contextRef="#ctx0" brushRef="#br0" timeOffset="1015">371 1 10846,'7'13'2351,"-1"0"1,3-7-1425,-3 7 0,-4-6 38,5 6 1,-7 0-361,-7 7 1,3-9-797,-9-5 0,7 3 0,-8 0-252,-1 1 1,4-3 329,-2 6 0,7 0 1,-5 7 627,2-1 1,-4 1 0,4-1-634,-2 1 1,7-7-1,-5 0 27,1 2 1,6-4-38,-5 2 0,7-2 58,7 2 0,3-4 0,10-9 0,2 0-5,4 0 1,-4-2 0,4-2 0,-4-3 121,-3 3 1,7-5 0,0 2 0,-2 1-220,-2-3 1,-2 5-174,-1-9 1,1 8-1572,0-1 1393,-10 4 1,-10 2-1,-13 2 128,-4 4 0,-5-1 0,-2 6 1,-4-3 59,-3-3 0,5-3 1,-6 0-1,-3 2 317,-2 3 1,-2-1 0,-1-6 0,3 0-82,5 0 0,-5 0 1,6 0-1,1 0-193,4 0 1,4 0-226,2 0 689,9 0 1,5-6 0,12-1 0,7 1-167,5-3 1,4 7-1,2-5 1,4 5-43,2 2 0,-6 0 0,5 0 0,-3 0 73,0 0 1,7 0 0,-7 0 0,-2 2 141,-3 5 1,-3-3 0,-3 9 235,-2 3 1,-2 1 0,2 3-1,-6-1 210,-5 1 0,-4-3 1,-5-1-1,-6-6-606,-4-1 1,-10 4-1,-1-6 1,-2-3-439,-5-2 0,-2-2 1,-2 0-1,-1 0 422,1 0 1,-9-8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5:35.435"/>
    </inkml:context>
    <inkml:brush xml:id="br0">
      <inkml:brushProperty name="width" value="0.08571" units="cm"/>
      <inkml:brushProperty name="height" value="0.08571" units="cm"/>
      <inkml:brushProperty name="color" value="#E71224"/>
    </inkml:brush>
  </inkml:definitions>
  <inkml:trace contextRef="#ctx0" brushRef="#br0">351 334 6838,'-13'-2'142,"0"-5"0,9 3 0,-3-9-8,5-2 1,2 4 0,0-2-4,0-2 1,2-3 0,5-1-72,6-1 1,4 9-1,5 5 1,2 3-30,2 3 1,9 9 0,0 6-1,6 9-85,5 9 0,6 6 0,-4 7 0,0 6 54,0 5 1,4 10-1,-6 7 1,-5 7 8,-6 4 1,-2 8 0,-12-1 0,-5-1 155,-5-6 1,-5 5-1,-8-19 1,-7-5-46,-10-10 0,-3-3 1,-13-14-1,-4-9-10,-5-6 0,-8-6 1,2-5-1,-2-7 15,-3-4 0,-12-12 1,6-12-1,-5-15-78,-1-13 0,4-16 1,6-12-1,30 33 1,2-4-77,1-5 0,0-3 1,-5-5-1,1-2 0,9 1 1,1 0-1,0 1 1,1 2-106,2 3 0,2 0 0,5 0 0,3 1 0,-1-33 1,6 6-920,6 5 1,11 2 881,10 17 1,16-13 0,-1 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5:36.334"/>
    </inkml:context>
    <inkml:brush xml:id="br0">
      <inkml:brushProperty name="width" value="0.11429" units="cm"/>
      <inkml:brushProperty name="height" value="0.11429" units="cm"/>
      <inkml:brushProperty name="color" value="#E71224"/>
    </inkml:brush>
  </inkml:definitions>
  <inkml:trace contextRef="#ctx0" brushRef="#br0">1 40 16278,'13'-17'-1897,"0"4"1,2 6 1915,3 5 1,1 2-1,3 0 1,2 0 162,2 0 0,7 2 1,-5 2-1,2 5-47,5 2 0,0-4 0,0 3 0,-5-1-225,-1-4 0,6 3 1,-5-1-1,3-1 108,-1 3 1,-8-5 0,5 9-1,-3 3-36,0 1 0,7 3 0,-5 2 0,-2 4 80,-4 6 1,6 14 0,-13 6 0,1 7 178,1 6 1,-2 5 0,-2 9 0,-6-1-157,-5 0 1,-2 1 0,-2-1 0,-7-4-120,-10-9 0,-10-8 1,-10-22-1,0-9-116,0-13 1,2-9 0,4-6 0,7-6 270,4-12 0,5-8 0,1-12 0,6 1 38,1 0 1,2-9 0,7-4 0,0-5-246,0-2 0,7 3 0,-1-1 0,-1 3-176,-3-1 0,-2-3 208,0 12 0,9-17 0,1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6A583-34F4-4DB3-A4DD-565030D4DBA2}" type="datetimeFigureOut">
              <a:rPr lang="en-AU" smtClean="0"/>
              <a:t>18/11/2025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B157C-3B21-4F1A-AD30-4E8201F7BE3C}" type="slidenum">
              <a:rPr lang="en-AU" smtClean="0"/>
              <a:t>‹#›</a:t>
            </a:fld>
            <a:endParaRPr lang="en-AU"/>
          </a:p>
        </p:txBody>
      </p:sp>
    </p:spTree>
    <p:extLst>
      <p:ext uri="{BB962C8B-B14F-4D97-AF65-F5344CB8AC3E}">
        <p14:creationId xmlns:p14="http://schemas.microsoft.com/office/powerpoint/2010/main" val="702935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5DB157C-3B21-4F1A-AD30-4E8201F7BE3C}" type="slidenum">
              <a:rPr lang="en-AU" smtClean="0"/>
              <a:t>1</a:t>
            </a:fld>
            <a:endParaRPr lang="en-AU"/>
          </a:p>
        </p:txBody>
      </p:sp>
    </p:spTree>
    <p:extLst>
      <p:ext uri="{BB962C8B-B14F-4D97-AF65-F5344CB8AC3E}">
        <p14:creationId xmlns:p14="http://schemas.microsoft.com/office/powerpoint/2010/main" val="2148142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2</a:t>
            </a:fld>
            <a:endParaRPr lang="en-AU"/>
          </a:p>
        </p:txBody>
      </p:sp>
    </p:spTree>
    <p:extLst>
      <p:ext uri="{BB962C8B-B14F-4D97-AF65-F5344CB8AC3E}">
        <p14:creationId xmlns:p14="http://schemas.microsoft.com/office/powerpoint/2010/main" val="283866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Nationally vulnerable</a:t>
            </a:r>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4</a:t>
            </a:fld>
            <a:endParaRPr lang="en-AU"/>
          </a:p>
        </p:txBody>
      </p:sp>
    </p:spTree>
    <p:extLst>
      <p:ext uri="{BB962C8B-B14F-4D97-AF65-F5344CB8AC3E}">
        <p14:creationId xmlns:p14="http://schemas.microsoft.com/office/powerpoint/2010/main" val="10224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Loess smoothing – locally weighted scatterplot smoothing</a:t>
            </a:r>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10</a:t>
            </a:fld>
            <a:endParaRPr lang="en-AU"/>
          </a:p>
        </p:txBody>
      </p:sp>
    </p:spTree>
    <p:extLst>
      <p:ext uri="{BB962C8B-B14F-4D97-AF65-F5344CB8AC3E}">
        <p14:creationId xmlns:p14="http://schemas.microsoft.com/office/powerpoint/2010/main" val="4235092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resources include predominately food for the animal</a:t>
            </a:r>
          </a:p>
          <a:p>
            <a:r>
              <a:rPr lang="en-NZ" dirty="0"/>
              <a:t>abiotic factors include temperature, solar exposure, the distribution of water</a:t>
            </a:r>
          </a:p>
          <a:p>
            <a:r>
              <a:rPr lang="en-NZ" dirty="0"/>
              <a:t>other animals may be conspecifics, or other species, which is particularly obvious in predator-prey dynamics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b="1" kern="100" dirty="0">
                <a:effectLst/>
                <a:latin typeface="Calibri" panose="020F0502020204030204" pitchFamily="34" charset="0"/>
                <a:ea typeface="Calibri" panose="020F0502020204030204" pitchFamily="34" charset="0"/>
                <a:cs typeface="Times New Roman" panose="02020603050405020304" pitchFamily="18" charset="0"/>
              </a:rPr>
              <a:t>All we can gather from animals is their locations over time and other behavioural information.</a:t>
            </a:r>
            <a:endParaRPr lang="en-AU"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12</a:t>
            </a:fld>
            <a:endParaRPr lang="en-AU"/>
          </a:p>
        </p:txBody>
      </p:sp>
    </p:spTree>
    <p:extLst>
      <p:ext uri="{BB962C8B-B14F-4D97-AF65-F5344CB8AC3E}">
        <p14:creationId xmlns:p14="http://schemas.microsoft.com/office/powerpoint/2010/main" val="3933436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NZ" sz="1400" kern="100" dirty="0">
                <a:effectLst/>
                <a:latin typeface="Calibri" panose="020F0502020204030204" pitchFamily="34" charset="0"/>
                <a:ea typeface="Calibri" panose="020F0502020204030204" pitchFamily="34" charset="0"/>
                <a:cs typeface="Times New Roman" panose="02020603050405020304" pitchFamily="18" charset="0"/>
              </a:rPr>
              <a:t>Management of these pests consists of on-ground mustering for export, or other approaches like aerial shooting. These methods require detailed and up-to-date knowledge of their whereabouts both spatially and temporally across the vast landscapes.</a:t>
            </a:r>
            <a:endParaRPr lang="en-AU"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400" kern="100" dirty="0">
                <a:effectLst/>
                <a:latin typeface="Calibri" panose="020F0502020204030204" pitchFamily="34" charset="0"/>
                <a:ea typeface="Calibri" panose="020F0502020204030204" pitchFamily="34" charset="0"/>
                <a:cs typeface="Times New Roman" panose="02020603050405020304" pitchFamily="18" charset="0"/>
              </a:rPr>
              <a:t>This is complicated by dynamic behavioural changes in the bovids both seasonally and daily, the important influence of social dynamics on their movement, as well as the potential for rapid changes in environmental conditions such as flooding during the wet season.</a:t>
            </a:r>
            <a:endParaRPr lang="en-AU"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NZ" sz="1400" dirty="0">
                <a:effectLst/>
                <a:latin typeface="Calibri" panose="020F0502020204030204" pitchFamily="34" charset="0"/>
                <a:ea typeface="Calibri" panose="020F0502020204030204" pitchFamily="34" charset="0"/>
                <a:cs typeface="Times New Roman" panose="02020603050405020304" pitchFamily="18" charset="0"/>
              </a:rPr>
              <a:t>Ideally, to support efficient control of these species, we require approaches that can incorporate behavioural complexity and up-to-date environmental information.</a:t>
            </a:r>
            <a:endParaRPr lang="en-AU" sz="1050" dirty="0"/>
          </a:p>
        </p:txBody>
      </p:sp>
      <p:sp>
        <p:nvSpPr>
          <p:cNvPr id="4" name="Slide Number Placeholder 3"/>
          <p:cNvSpPr>
            <a:spLocks noGrp="1"/>
          </p:cNvSpPr>
          <p:nvPr>
            <p:ph type="sldNum" sz="quarter" idx="5"/>
          </p:nvPr>
        </p:nvSpPr>
        <p:spPr/>
        <p:txBody>
          <a:bodyPr/>
          <a:lstStyle/>
          <a:p>
            <a:fld id="{A5DB157C-3B21-4F1A-AD30-4E8201F7BE3C}" type="slidenum">
              <a:rPr lang="en-AU" smtClean="0"/>
              <a:t>13</a:t>
            </a:fld>
            <a:endParaRPr lang="en-AU"/>
          </a:p>
        </p:txBody>
      </p:sp>
    </p:spTree>
    <p:extLst>
      <p:ext uri="{BB962C8B-B14F-4D97-AF65-F5344CB8AC3E}">
        <p14:creationId xmlns:p14="http://schemas.microsoft.com/office/powerpoint/2010/main" val="3663613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hope to capture the true complexity that’s present within animal movement</a:t>
            </a:r>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17</a:t>
            </a:fld>
            <a:endParaRPr lang="en-AU"/>
          </a:p>
        </p:txBody>
      </p:sp>
    </p:spTree>
    <p:extLst>
      <p:ext uri="{BB962C8B-B14F-4D97-AF65-F5344CB8AC3E}">
        <p14:creationId xmlns:p14="http://schemas.microsoft.com/office/powerpoint/2010/main" val="808497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20</a:t>
            </a:fld>
            <a:endParaRPr lang="en-AU"/>
          </a:p>
        </p:txBody>
      </p:sp>
    </p:spTree>
    <p:extLst>
      <p:ext uri="{BB962C8B-B14F-4D97-AF65-F5344CB8AC3E}">
        <p14:creationId xmlns:p14="http://schemas.microsoft.com/office/powerpoint/2010/main" val="1620920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40D2-9659-6C77-DF27-1950164E2FCD}"/>
              </a:ext>
            </a:extLst>
          </p:cNvPr>
          <p:cNvSpPr>
            <a:spLocks noGrp="1"/>
          </p:cNvSpPr>
          <p:nvPr>
            <p:ph type="ctrTitle"/>
          </p:nvPr>
        </p:nvSpPr>
        <p:spPr>
          <a:xfrm>
            <a:off x="1524000" y="1122363"/>
            <a:ext cx="9144000" cy="2387600"/>
          </a:xfrm>
        </p:spPr>
        <p:txBody>
          <a:bodyPr anchor="b"/>
          <a:lstStyle>
            <a:lvl1pPr algn="ctr">
              <a:defRPr sz="6000">
                <a:latin typeface="Abadi Extra Light" panose="020B0204020104020204" pitchFamily="34" charset="0"/>
                <a:ea typeface="Verdana" panose="020B0604030504040204" pitchFamily="34" charset="0"/>
              </a:defRPr>
            </a:lvl1pPr>
          </a:lstStyle>
          <a:p>
            <a:r>
              <a:rPr lang="en-US"/>
              <a:t>Click to edit Master title style</a:t>
            </a:r>
            <a:endParaRPr lang="en-AU"/>
          </a:p>
        </p:txBody>
      </p:sp>
      <p:sp>
        <p:nvSpPr>
          <p:cNvPr id="3" name="Subtitle 2">
            <a:extLst>
              <a:ext uri="{FF2B5EF4-FFF2-40B4-BE49-F238E27FC236}">
                <a16:creationId xmlns:a16="http://schemas.microsoft.com/office/drawing/2014/main" id="{CAC9F2D1-4634-2248-0A2F-91470EC972B0}"/>
              </a:ext>
            </a:extLst>
          </p:cNvPr>
          <p:cNvSpPr>
            <a:spLocks noGrp="1"/>
          </p:cNvSpPr>
          <p:nvPr>
            <p:ph type="subTitle" idx="1"/>
          </p:nvPr>
        </p:nvSpPr>
        <p:spPr>
          <a:xfrm>
            <a:off x="1524000" y="3602038"/>
            <a:ext cx="9144000" cy="1655762"/>
          </a:xfrm>
        </p:spPr>
        <p:txBody>
          <a:bodyPr/>
          <a:lstStyle>
            <a:lvl1pPr marL="0" indent="0" algn="ctr">
              <a:buNone/>
              <a:defRPr sz="2400">
                <a:latin typeface="Abadi" panose="020B060402010402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3213E2F-7D57-B996-A286-6083C1CD2FC4}"/>
              </a:ext>
            </a:extLst>
          </p:cNvPr>
          <p:cNvSpPr>
            <a:spLocks noGrp="1"/>
          </p:cNvSpPr>
          <p:nvPr>
            <p:ph type="dt" sz="half" idx="10"/>
          </p:nvPr>
        </p:nvSpPr>
        <p:spPr/>
        <p:txBody>
          <a:bodyPr/>
          <a:lstStyle/>
          <a:p>
            <a:fld id="{CD8ED8C6-9ECD-467E-A7F3-C2A5987A735F}" type="datetime1">
              <a:rPr lang="en-AU" smtClean="0"/>
              <a:t>18/11/2025</a:t>
            </a:fld>
            <a:endParaRPr lang="en-AU"/>
          </a:p>
        </p:txBody>
      </p:sp>
      <p:sp>
        <p:nvSpPr>
          <p:cNvPr id="5" name="Footer Placeholder 4">
            <a:extLst>
              <a:ext uri="{FF2B5EF4-FFF2-40B4-BE49-F238E27FC236}">
                <a16:creationId xmlns:a16="http://schemas.microsoft.com/office/drawing/2014/main" id="{98858F92-6F66-6FBD-62B7-5CCA4139A946}"/>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22726366-55D0-C0E4-A51A-2559098F79CC}"/>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4173902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8968-DAD3-7048-92AD-C84D249D446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EB6EC08-4DB5-3618-D20A-C7324C85B6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B776CF4-D3DF-DC8B-00C1-031DB2BA1929}"/>
              </a:ext>
            </a:extLst>
          </p:cNvPr>
          <p:cNvSpPr>
            <a:spLocks noGrp="1"/>
          </p:cNvSpPr>
          <p:nvPr>
            <p:ph type="dt" sz="half" idx="10"/>
          </p:nvPr>
        </p:nvSpPr>
        <p:spPr/>
        <p:txBody>
          <a:bodyPr/>
          <a:lstStyle/>
          <a:p>
            <a:fld id="{73F494F6-0D03-4F60-9944-B67DEEA55577}" type="datetime1">
              <a:rPr lang="en-AU" smtClean="0"/>
              <a:t>18/11/2025</a:t>
            </a:fld>
            <a:endParaRPr lang="en-AU"/>
          </a:p>
        </p:txBody>
      </p:sp>
      <p:sp>
        <p:nvSpPr>
          <p:cNvPr id="5" name="Footer Placeholder 4">
            <a:extLst>
              <a:ext uri="{FF2B5EF4-FFF2-40B4-BE49-F238E27FC236}">
                <a16:creationId xmlns:a16="http://schemas.microsoft.com/office/drawing/2014/main" id="{66E9670A-AFE5-A5B2-2356-EA85A444CECA}"/>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B5AD885E-9DA2-B343-86C3-296F8A24845C}"/>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416468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70F8D2-92C1-CCD5-D14D-7E6CAF082F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F77EA62-96D7-BA27-FD4E-BFEA180826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F0FB27B-AC6F-5A82-64AE-A5F3C22E16E4}"/>
              </a:ext>
            </a:extLst>
          </p:cNvPr>
          <p:cNvSpPr>
            <a:spLocks noGrp="1"/>
          </p:cNvSpPr>
          <p:nvPr>
            <p:ph type="dt" sz="half" idx="10"/>
          </p:nvPr>
        </p:nvSpPr>
        <p:spPr/>
        <p:txBody>
          <a:bodyPr/>
          <a:lstStyle/>
          <a:p>
            <a:fld id="{3F3BBDE1-0A44-4F66-BC82-DF05DF4588E2}" type="datetime1">
              <a:rPr lang="en-AU" smtClean="0"/>
              <a:t>18/11/2025</a:t>
            </a:fld>
            <a:endParaRPr lang="en-AU"/>
          </a:p>
        </p:txBody>
      </p:sp>
      <p:sp>
        <p:nvSpPr>
          <p:cNvPr id="5" name="Footer Placeholder 4">
            <a:extLst>
              <a:ext uri="{FF2B5EF4-FFF2-40B4-BE49-F238E27FC236}">
                <a16:creationId xmlns:a16="http://schemas.microsoft.com/office/drawing/2014/main" id="{66619E96-2F2C-B295-DD29-0EB6AC3B4C49}"/>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CCAA00C1-8582-4240-43FA-F1D21D07284E}"/>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163334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A2386-0583-0527-9FEC-65D1A5AFD0DF}"/>
              </a:ext>
            </a:extLst>
          </p:cNvPr>
          <p:cNvSpPr>
            <a:spLocks noGrp="1"/>
          </p:cNvSpPr>
          <p:nvPr>
            <p:ph type="title"/>
          </p:nvPr>
        </p:nvSpPr>
        <p:spPr/>
        <p:txBody>
          <a:bodyPr/>
          <a:lstStyle>
            <a:lvl1pPr>
              <a:defRPr>
                <a:latin typeface="Abadi Extra Light" panose="020B0204020104020204" pitchFamily="34" charset="0"/>
                <a:ea typeface="Verdana" panose="020B0604030504040204"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908E787-CB02-80EE-F26C-1020BB7E35D7}"/>
              </a:ext>
            </a:extLst>
          </p:cNvPr>
          <p:cNvSpPr>
            <a:spLocks noGrp="1"/>
          </p:cNvSpPr>
          <p:nvPr>
            <p:ph idx="1"/>
          </p:nvPr>
        </p:nvSpPr>
        <p:spPr/>
        <p:txBody>
          <a:bodyPr/>
          <a:lstStyle>
            <a:lvl1pPr>
              <a:defRPr>
                <a:latin typeface="Abadi" panose="020B0604020104020204" pitchFamily="34" charset="0"/>
                <a:ea typeface="Verdana" panose="020B0604030504040204" pitchFamily="34" charset="0"/>
              </a:defRPr>
            </a:lvl1pPr>
            <a:lvl2pPr>
              <a:defRPr>
                <a:latin typeface="Abadi" panose="020B0604020104020204" pitchFamily="34" charset="0"/>
                <a:ea typeface="Verdana" panose="020B0604030504040204" pitchFamily="34" charset="0"/>
              </a:defRPr>
            </a:lvl2pPr>
            <a:lvl3pPr>
              <a:defRPr>
                <a:latin typeface="Abadi" panose="020B0604020104020204" pitchFamily="34" charset="0"/>
                <a:ea typeface="Verdana" panose="020B0604030504040204" pitchFamily="34" charset="0"/>
              </a:defRPr>
            </a:lvl3pPr>
            <a:lvl4pPr>
              <a:defRPr>
                <a:latin typeface="Abadi" panose="020B0604020104020204" pitchFamily="34" charset="0"/>
                <a:ea typeface="Verdana" panose="020B0604030504040204" pitchFamily="34" charset="0"/>
              </a:defRPr>
            </a:lvl4pPr>
            <a:lvl5pPr>
              <a:defRPr>
                <a:latin typeface="Abadi" panose="020B060402010402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2D65860-2C34-40D3-13A1-E22512317FF9}"/>
              </a:ext>
            </a:extLst>
          </p:cNvPr>
          <p:cNvSpPr>
            <a:spLocks noGrp="1"/>
          </p:cNvSpPr>
          <p:nvPr>
            <p:ph type="dt" sz="half" idx="10"/>
          </p:nvPr>
        </p:nvSpPr>
        <p:spPr/>
        <p:txBody>
          <a:bodyPr/>
          <a:lstStyle/>
          <a:p>
            <a:fld id="{573A8275-352A-441D-98D4-72565FBA7D87}" type="datetime1">
              <a:rPr lang="en-AU" smtClean="0"/>
              <a:t>18/11/2025</a:t>
            </a:fld>
            <a:endParaRPr lang="en-AU"/>
          </a:p>
        </p:txBody>
      </p:sp>
      <p:sp>
        <p:nvSpPr>
          <p:cNvPr id="5" name="Footer Placeholder 4">
            <a:extLst>
              <a:ext uri="{FF2B5EF4-FFF2-40B4-BE49-F238E27FC236}">
                <a16:creationId xmlns:a16="http://schemas.microsoft.com/office/drawing/2014/main" id="{C106D35B-F202-16AC-CFD7-E3F54E668F9B}"/>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5E95EAB3-DA86-3968-D9F2-F779634872CF}"/>
              </a:ext>
            </a:extLst>
          </p:cNvPr>
          <p:cNvSpPr>
            <a:spLocks noGrp="1"/>
          </p:cNvSpPr>
          <p:nvPr>
            <p:ph type="sldNum" sz="quarter" idx="12"/>
          </p:nvPr>
        </p:nvSpPr>
        <p:spPr/>
        <p:txBody>
          <a:bodyPr/>
          <a:lstStyle/>
          <a:p>
            <a:fld id="{286517B3-5246-42DA-959F-1EB672746CE0}" type="slidenum">
              <a:rPr lang="en-AU" smtClean="0"/>
              <a:t>‹#›</a:t>
            </a:fld>
            <a:endParaRPr lang="en-AU"/>
          </a:p>
        </p:txBody>
      </p:sp>
      <p:pic>
        <p:nvPicPr>
          <p:cNvPr id="7" name="Picture 2" descr="QUT Logo PNG Transparent &amp; SVG Vector - Freebie Supply">
            <a:extLst>
              <a:ext uri="{FF2B5EF4-FFF2-40B4-BE49-F238E27FC236}">
                <a16:creationId xmlns:a16="http://schemas.microsoft.com/office/drawing/2014/main" id="{4018BF48-D24E-E7DF-DEA3-F014FC9AD76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7380" b="37418"/>
          <a:stretch/>
        </p:blipFill>
        <p:spPr bwMode="auto">
          <a:xfrm>
            <a:off x="0" y="6222999"/>
            <a:ext cx="2519680" cy="635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SIRO | Facebook">
            <a:extLst>
              <a:ext uri="{FF2B5EF4-FFF2-40B4-BE49-F238E27FC236}">
                <a16:creationId xmlns:a16="http://schemas.microsoft.com/office/drawing/2014/main" id="{54FF238D-1BF2-187F-712C-5E170D1E64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80067" y="6256627"/>
            <a:ext cx="572890" cy="5728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MRC Indigenous Research Seminar - Digital Media Research Centre">
            <a:extLst>
              <a:ext uri="{FF2B5EF4-FFF2-40B4-BE49-F238E27FC236}">
                <a16:creationId xmlns:a16="http://schemas.microsoft.com/office/drawing/2014/main" id="{24EC9234-83BE-3D92-FA6F-7EEEF18B7E79}"/>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11614" b="85303"/>
          <a:stretch/>
        </p:blipFill>
        <p:spPr bwMode="auto">
          <a:xfrm>
            <a:off x="0" y="0"/>
            <a:ext cx="12192000" cy="2754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a:extLst>
              <a:ext uri="{FF2B5EF4-FFF2-40B4-BE49-F238E27FC236}">
                <a16:creationId xmlns:a16="http://schemas.microsoft.com/office/drawing/2014/main" id="{91352099-41D4-1DB7-9DC8-88A658A0270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796518" y="6247346"/>
            <a:ext cx="572890" cy="572890"/>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pic>
        <p:nvPicPr>
          <p:cNvPr id="11" name="Picture 2" descr="QUT Centre for Data Science (@QUTDataScience) / Twitter">
            <a:extLst>
              <a:ext uri="{FF2B5EF4-FFF2-40B4-BE49-F238E27FC236}">
                <a16:creationId xmlns:a16="http://schemas.microsoft.com/office/drawing/2014/main" id="{E7363258-4E93-7726-D5C3-6112486021B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20903" y="6235403"/>
            <a:ext cx="603946" cy="60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2098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0F9A-1514-43EA-0531-C5FDC8130F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0D852AA-C5B0-B3A2-DAC6-CC96C60DDE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67F45A-D230-CD65-A2F4-3808F4051354}"/>
              </a:ext>
            </a:extLst>
          </p:cNvPr>
          <p:cNvSpPr>
            <a:spLocks noGrp="1"/>
          </p:cNvSpPr>
          <p:nvPr>
            <p:ph type="dt" sz="half" idx="10"/>
          </p:nvPr>
        </p:nvSpPr>
        <p:spPr/>
        <p:txBody>
          <a:bodyPr/>
          <a:lstStyle/>
          <a:p>
            <a:fld id="{DA1868CF-E4DA-4C2B-8F50-B86DF6E97F2F}" type="datetime1">
              <a:rPr lang="en-AU" smtClean="0"/>
              <a:t>18/11/2025</a:t>
            </a:fld>
            <a:endParaRPr lang="en-AU"/>
          </a:p>
        </p:txBody>
      </p:sp>
      <p:sp>
        <p:nvSpPr>
          <p:cNvPr id="5" name="Footer Placeholder 4">
            <a:extLst>
              <a:ext uri="{FF2B5EF4-FFF2-40B4-BE49-F238E27FC236}">
                <a16:creationId xmlns:a16="http://schemas.microsoft.com/office/drawing/2014/main" id="{00A191B1-3ECA-74B0-D1DF-3EEDC2BD1240}"/>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488F7B08-83FB-FCBA-39A3-80559DAAFF5B}"/>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872011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8F73-B18C-1596-03CC-18D83B16091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E2F9D19-C0C9-C156-CFD5-AB4DF57FD6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2C1C65F-E435-70E6-2443-7AE6412DCC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0B278BC0-0CB9-EE35-4C09-84AFDA59D8F9}"/>
              </a:ext>
            </a:extLst>
          </p:cNvPr>
          <p:cNvSpPr>
            <a:spLocks noGrp="1"/>
          </p:cNvSpPr>
          <p:nvPr>
            <p:ph type="dt" sz="half" idx="10"/>
          </p:nvPr>
        </p:nvSpPr>
        <p:spPr/>
        <p:txBody>
          <a:bodyPr/>
          <a:lstStyle>
            <a:lvl1pPr>
              <a:defRPr>
                <a:latin typeface="Abadi" panose="020B0604020104020204" pitchFamily="34" charset="0"/>
              </a:defRPr>
            </a:lvl1pPr>
          </a:lstStyle>
          <a:p>
            <a:fld id="{6BC6B477-6A89-4986-9F2A-51F300000BD3}" type="datetime1">
              <a:rPr lang="en-AU" smtClean="0"/>
              <a:pPr/>
              <a:t>18/11/2025</a:t>
            </a:fld>
            <a:endParaRPr lang="en-AU"/>
          </a:p>
        </p:txBody>
      </p:sp>
      <p:sp>
        <p:nvSpPr>
          <p:cNvPr id="6" name="Footer Placeholder 5">
            <a:extLst>
              <a:ext uri="{FF2B5EF4-FFF2-40B4-BE49-F238E27FC236}">
                <a16:creationId xmlns:a16="http://schemas.microsoft.com/office/drawing/2014/main" id="{B46F3A3A-F76F-2083-6ABA-06EB7E38EFC2}"/>
              </a:ext>
            </a:extLst>
          </p:cNvPr>
          <p:cNvSpPr>
            <a:spLocks noGrp="1"/>
          </p:cNvSpPr>
          <p:nvPr>
            <p:ph type="ftr" sz="quarter" idx="11"/>
          </p:nvPr>
        </p:nvSpPr>
        <p:spPr/>
        <p:txBody>
          <a:bodyPr/>
          <a:lstStyle>
            <a:lvl1pPr>
              <a:defRPr>
                <a:latin typeface="Abadi" panose="020B0604020104020204" pitchFamily="34" charset="0"/>
              </a:defRPr>
            </a:lvl1pPr>
          </a:lstStyle>
          <a:p>
            <a:r>
              <a:rPr lang="en-AU"/>
              <a:t>Scott Forrest | School of Mathematical Sciences</a:t>
            </a:r>
          </a:p>
        </p:txBody>
      </p:sp>
      <p:sp>
        <p:nvSpPr>
          <p:cNvPr id="7" name="Slide Number Placeholder 6">
            <a:extLst>
              <a:ext uri="{FF2B5EF4-FFF2-40B4-BE49-F238E27FC236}">
                <a16:creationId xmlns:a16="http://schemas.microsoft.com/office/drawing/2014/main" id="{CE380BA0-AC0E-7FAB-56AD-1AA0FBC08399}"/>
              </a:ext>
            </a:extLst>
          </p:cNvPr>
          <p:cNvSpPr>
            <a:spLocks noGrp="1"/>
          </p:cNvSpPr>
          <p:nvPr>
            <p:ph type="sldNum" sz="quarter" idx="12"/>
          </p:nvPr>
        </p:nvSpPr>
        <p:spPr/>
        <p:txBody>
          <a:bodyPr/>
          <a:lstStyle>
            <a:lvl1pPr>
              <a:defRPr>
                <a:latin typeface="Abadi" panose="020B0604020104020204" pitchFamily="34" charset="0"/>
              </a:defRPr>
            </a:lvl1pPr>
          </a:lstStyle>
          <a:p>
            <a:fld id="{286517B3-5246-42DA-959F-1EB672746CE0}" type="slidenum">
              <a:rPr lang="en-AU" smtClean="0"/>
              <a:pPr/>
              <a:t>‹#›</a:t>
            </a:fld>
            <a:endParaRPr lang="en-AU"/>
          </a:p>
        </p:txBody>
      </p:sp>
    </p:spTree>
    <p:extLst>
      <p:ext uri="{BB962C8B-B14F-4D97-AF65-F5344CB8AC3E}">
        <p14:creationId xmlns:p14="http://schemas.microsoft.com/office/powerpoint/2010/main" val="1983263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35AE-1D7A-AB15-DBB2-D3791233690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E15DE84-763A-8839-3861-F6753DC841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F16DA6-F81B-AC55-833C-50D1AE895F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625484B-04CD-361C-8A93-A5BF0392A4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BB5E06-70C6-5989-EB6A-AD0535F10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BBC6959-435C-BBD6-43BB-0A250CAE79A5}"/>
              </a:ext>
            </a:extLst>
          </p:cNvPr>
          <p:cNvSpPr>
            <a:spLocks noGrp="1"/>
          </p:cNvSpPr>
          <p:nvPr>
            <p:ph type="dt" sz="half" idx="10"/>
          </p:nvPr>
        </p:nvSpPr>
        <p:spPr/>
        <p:txBody>
          <a:bodyPr/>
          <a:lstStyle/>
          <a:p>
            <a:fld id="{A9C4C991-B567-43DE-9D38-ADCF6B5A4F0C}" type="datetime1">
              <a:rPr lang="en-AU" smtClean="0"/>
              <a:t>18/11/2025</a:t>
            </a:fld>
            <a:endParaRPr lang="en-AU"/>
          </a:p>
        </p:txBody>
      </p:sp>
      <p:sp>
        <p:nvSpPr>
          <p:cNvPr id="8" name="Footer Placeholder 7">
            <a:extLst>
              <a:ext uri="{FF2B5EF4-FFF2-40B4-BE49-F238E27FC236}">
                <a16:creationId xmlns:a16="http://schemas.microsoft.com/office/drawing/2014/main" id="{9F12EF13-3E6D-5043-E05C-5BD780DA6DBA}"/>
              </a:ext>
            </a:extLst>
          </p:cNvPr>
          <p:cNvSpPr>
            <a:spLocks noGrp="1"/>
          </p:cNvSpPr>
          <p:nvPr>
            <p:ph type="ftr" sz="quarter" idx="11"/>
          </p:nvPr>
        </p:nvSpPr>
        <p:spPr/>
        <p:txBody>
          <a:bodyPr/>
          <a:lstStyle/>
          <a:p>
            <a:r>
              <a:rPr lang="en-AU"/>
              <a:t>Scott Forrest | School of Mathematical Sciences</a:t>
            </a:r>
          </a:p>
        </p:txBody>
      </p:sp>
      <p:sp>
        <p:nvSpPr>
          <p:cNvPr id="9" name="Slide Number Placeholder 8">
            <a:extLst>
              <a:ext uri="{FF2B5EF4-FFF2-40B4-BE49-F238E27FC236}">
                <a16:creationId xmlns:a16="http://schemas.microsoft.com/office/drawing/2014/main" id="{E829BE4D-7CA6-10FF-77A4-5D195185DFB4}"/>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3778540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B34C-D793-5F5F-6314-B4B78C794D1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B904F68-D586-3A32-14F0-B18905196C9A}"/>
              </a:ext>
            </a:extLst>
          </p:cNvPr>
          <p:cNvSpPr>
            <a:spLocks noGrp="1"/>
          </p:cNvSpPr>
          <p:nvPr>
            <p:ph type="dt" sz="half" idx="10"/>
          </p:nvPr>
        </p:nvSpPr>
        <p:spPr/>
        <p:txBody>
          <a:bodyPr/>
          <a:lstStyle/>
          <a:p>
            <a:fld id="{EE009011-FD91-45BD-939A-9FDB739A5623}" type="datetime1">
              <a:rPr lang="en-AU" smtClean="0"/>
              <a:t>18/11/2025</a:t>
            </a:fld>
            <a:endParaRPr lang="en-AU"/>
          </a:p>
        </p:txBody>
      </p:sp>
      <p:sp>
        <p:nvSpPr>
          <p:cNvPr id="4" name="Footer Placeholder 3">
            <a:extLst>
              <a:ext uri="{FF2B5EF4-FFF2-40B4-BE49-F238E27FC236}">
                <a16:creationId xmlns:a16="http://schemas.microsoft.com/office/drawing/2014/main" id="{7FB21981-3724-E325-1D34-90AB01E491D7}"/>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798942C6-D898-A03A-3D05-F804EF1E22EB}"/>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3466961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52113B-048C-B238-67FC-22431B086381}"/>
              </a:ext>
            </a:extLst>
          </p:cNvPr>
          <p:cNvSpPr>
            <a:spLocks noGrp="1"/>
          </p:cNvSpPr>
          <p:nvPr>
            <p:ph type="dt" sz="half" idx="10"/>
          </p:nvPr>
        </p:nvSpPr>
        <p:spPr/>
        <p:txBody>
          <a:bodyPr/>
          <a:lstStyle/>
          <a:p>
            <a:fld id="{30782327-CB22-4E21-B1FB-D5493A339715}" type="datetime1">
              <a:rPr lang="en-AU" smtClean="0"/>
              <a:t>18/11/2025</a:t>
            </a:fld>
            <a:endParaRPr lang="en-AU"/>
          </a:p>
        </p:txBody>
      </p:sp>
      <p:sp>
        <p:nvSpPr>
          <p:cNvPr id="3" name="Footer Placeholder 2">
            <a:extLst>
              <a:ext uri="{FF2B5EF4-FFF2-40B4-BE49-F238E27FC236}">
                <a16:creationId xmlns:a16="http://schemas.microsoft.com/office/drawing/2014/main" id="{6D969BE0-1C10-7505-48C3-6E396255D4FF}"/>
              </a:ext>
            </a:extLst>
          </p:cNvPr>
          <p:cNvSpPr>
            <a:spLocks noGrp="1"/>
          </p:cNvSpPr>
          <p:nvPr>
            <p:ph type="ftr" sz="quarter" idx="11"/>
          </p:nvPr>
        </p:nvSpPr>
        <p:spPr/>
        <p:txBody>
          <a:bodyPr/>
          <a:lstStyle/>
          <a:p>
            <a:r>
              <a:rPr lang="en-AU"/>
              <a:t>Scott Forrest | School of Mathematical Sciences</a:t>
            </a:r>
          </a:p>
        </p:txBody>
      </p:sp>
      <p:sp>
        <p:nvSpPr>
          <p:cNvPr id="4" name="Slide Number Placeholder 3">
            <a:extLst>
              <a:ext uri="{FF2B5EF4-FFF2-40B4-BE49-F238E27FC236}">
                <a16:creationId xmlns:a16="http://schemas.microsoft.com/office/drawing/2014/main" id="{3BD143E9-6C32-CC36-B132-D06CE1AB9FE9}"/>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3475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8365F-AF3B-B41C-DA75-AFFF235DED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9BD2F65-1D70-2570-BEA6-566E52105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4E3500C-A26D-E2F4-B0D3-27CC085939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B62B21-1F89-21A2-D80F-1319586F6177}"/>
              </a:ext>
            </a:extLst>
          </p:cNvPr>
          <p:cNvSpPr>
            <a:spLocks noGrp="1"/>
          </p:cNvSpPr>
          <p:nvPr>
            <p:ph type="dt" sz="half" idx="10"/>
          </p:nvPr>
        </p:nvSpPr>
        <p:spPr/>
        <p:txBody>
          <a:bodyPr/>
          <a:lstStyle/>
          <a:p>
            <a:fld id="{FF5516F6-D13C-42FE-8C63-45CBC34975DB}" type="datetime1">
              <a:rPr lang="en-AU" smtClean="0"/>
              <a:t>18/11/2025</a:t>
            </a:fld>
            <a:endParaRPr lang="en-AU"/>
          </a:p>
        </p:txBody>
      </p:sp>
      <p:sp>
        <p:nvSpPr>
          <p:cNvPr id="6" name="Footer Placeholder 5">
            <a:extLst>
              <a:ext uri="{FF2B5EF4-FFF2-40B4-BE49-F238E27FC236}">
                <a16:creationId xmlns:a16="http://schemas.microsoft.com/office/drawing/2014/main" id="{1DF15DC9-885D-B1AD-AAFB-7F8CC14D9471}"/>
              </a:ext>
            </a:extLst>
          </p:cNvPr>
          <p:cNvSpPr>
            <a:spLocks noGrp="1"/>
          </p:cNvSpPr>
          <p:nvPr>
            <p:ph type="ftr" sz="quarter" idx="11"/>
          </p:nvPr>
        </p:nvSpPr>
        <p:spPr/>
        <p:txBody>
          <a:bodyPr/>
          <a:lstStyle/>
          <a:p>
            <a:r>
              <a:rPr lang="en-AU"/>
              <a:t>Scott Forrest | School of Mathematical Sciences</a:t>
            </a:r>
          </a:p>
        </p:txBody>
      </p:sp>
      <p:sp>
        <p:nvSpPr>
          <p:cNvPr id="7" name="Slide Number Placeholder 6">
            <a:extLst>
              <a:ext uri="{FF2B5EF4-FFF2-40B4-BE49-F238E27FC236}">
                <a16:creationId xmlns:a16="http://schemas.microsoft.com/office/drawing/2014/main" id="{B0B4E3DC-EB9E-FE30-6056-AEAD9586153A}"/>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270600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1905-C097-6ED5-7091-C46F0B780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980CBAE-93DE-7E2E-E759-0280A5A2AE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7E12571-9D31-A2D3-F89B-097ACD161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10232-E82F-A294-6978-C29BB6A7C007}"/>
              </a:ext>
            </a:extLst>
          </p:cNvPr>
          <p:cNvSpPr>
            <a:spLocks noGrp="1"/>
          </p:cNvSpPr>
          <p:nvPr>
            <p:ph type="dt" sz="half" idx="10"/>
          </p:nvPr>
        </p:nvSpPr>
        <p:spPr/>
        <p:txBody>
          <a:bodyPr/>
          <a:lstStyle/>
          <a:p>
            <a:fld id="{5D09F28E-4108-4006-AFF9-EB2A6B944962}" type="datetime1">
              <a:rPr lang="en-AU" smtClean="0"/>
              <a:t>18/11/2025</a:t>
            </a:fld>
            <a:endParaRPr lang="en-AU"/>
          </a:p>
        </p:txBody>
      </p:sp>
      <p:sp>
        <p:nvSpPr>
          <p:cNvPr id="6" name="Footer Placeholder 5">
            <a:extLst>
              <a:ext uri="{FF2B5EF4-FFF2-40B4-BE49-F238E27FC236}">
                <a16:creationId xmlns:a16="http://schemas.microsoft.com/office/drawing/2014/main" id="{AF3BCB05-A2EA-D9D4-8814-1F3C08E5A702}"/>
              </a:ext>
            </a:extLst>
          </p:cNvPr>
          <p:cNvSpPr>
            <a:spLocks noGrp="1"/>
          </p:cNvSpPr>
          <p:nvPr>
            <p:ph type="ftr" sz="quarter" idx="11"/>
          </p:nvPr>
        </p:nvSpPr>
        <p:spPr/>
        <p:txBody>
          <a:bodyPr/>
          <a:lstStyle/>
          <a:p>
            <a:r>
              <a:rPr lang="en-AU"/>
              <a:t>Scott Forrest | School of Mathematical Sciences</a:t>
            </a:r>
          </a:p>
        </p:txBody>
      </p:sp>
      <p:sp>
        <p:nvSpPr>
          <p:cNvPr id="7" name="Slide Number Placeholder 6">
            <a:extLst>
              <a:ext uri="{FF2B5EF4-FFF2-40B4-BE49-F238E27FC236}">
                <a16:creationId xmlns:a16="http://schemas.microsoft.com/office/drawing/2014/main" id="{5B9FF12E-071A-C412-078E-0C36FE088AD0}"/>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1101224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50B48-EFCB-F9EE-86F3-16DFFD5F3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C2A5AC0-3D57-0868-07CC-BCE8361B0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C532685-052A-E295-B7EB-8B2C5BA8B7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badi" panose="020B0604020104020204" pitchFamily="34" charset="0"/>
              </a:defRPr>
            </a:lvl1pPr>
          </a:lstStyle>
          <a:p>
            <a:fld id="{2480D6C8-46AA-4A9E-B985-FA728A176E8B}" type="datetime1">
              <a:rPr lang="en-AU" smtClean="0"/>
              <a:pPr/>
              <a:t>18/11/2025</a:t>
            </a:fld>
            <a:endParaRPr lang="en-AU"/>
          </a:p>
        </p:txBody>
      </p:sp>
      <p:sp>
        <p:nvSpPr>
          <p:cNvPr id="5" name="Footer Placeholder 4">
            <a:extLst>
              <a:ext uri="{FF2B5EF4-FFF2-40B4-BE49-F238E27FC236}">
                <a16:creationId xmlns:a16="http://schemas.microsoft.com/office/drawing/2014/main" id="{591467B8-5A89-DDAB-96CB-4A2E5045D0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badi" panose="020B0604020104020204" pitchFamily="34" charset="0"/>
              </a:defRPr>
            </a:lvl1pPr>
          </a:lstStyle>
          <a:p>
            <a:r>
              <a:rPr lang="en-AU"/>
              <a:t>Scott Forrest | School of Mathematical Sciences</a:t>
            </a:r>
          </a:p>
        </p:txBody>
      </p:sp>
      <p:sp>
        <p:nvSpPr>
          <p:cNvPr id="6" name="Slide Number Placeholder 5">
            <a:extLst>
              <a:ext uri="{FF2B5EF4-FFF2-40B4-BE49-F238E27FC236}">
                <a16:creationId xmlns:a16="http://schemas.microsoft.com/office/drawing/2014/main" id="{C4B72034-E8AD-E7DE-880B-8903E3451A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badi" panose="020B0604020104020204" pitchFamily="34" charset="0"/>
              </a:defRPr>
            </a:lvl1pPr>
          </a:lstStyle>
          <a:p>
            <a:fld id="{286517B3-5246-42DA-959F-1EB672746CE0}" type="slidenum">
              <a:rPr lang="en-AU" smtClean="0"/>
              <a:pPr/>
              <a:t>‹#›</a:t>
            </a:fld>
            <a:endParaRPr lang="en-AU"/>
          </a:p>
        </p:txBody>
      </p:sp>
    </p:spTree>
    <p:extLst>
      <p:ext uri="{BB962C8B-B14F-4D97-AF65-F5344CB8AC3E}">
        <p14:creationId xmlns:p14="http://schemas.microsoft.com/office/powerpoint/2010/main" val="4049113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70.pn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4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60.png"/><Relationship Id="rId4" Type="http://schemas.openxmlformats.org/officeDocument/2006/relationships/image" Target="../media/image130.png"/><Relationship Id="rId9" Type="http://schemas.openxmlformats.org/officeDocument/2006/relationships/customXml" Target="../ink/ink4.xml"/><Relationship Id="rId14" Type="http://schemas.openxmlformats.org/officeDocument/2006/relationships/image" Target="../media/image1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environment.gov.au/biodiversity/invasive/ferals/islands/index.html" TargetMode="External"/><Relationship Id="rId5" Type="http://schemas.openxmlformats.org/officeDocument/2006/relationships/hyperlink" Target="http://www.environment.gov.au/biodiversity/" TargetMode="Externa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QUT Logo PNG Transparent &amp; SVG Vector - Freebie Supply">
            <a:extLst>
              <a:ext uri="{FF2B5EF4-FFF2-40B4-BE49-F238E27FC236}">
                <a16:creationId xmlns:a16="http://schemas.microsoft.com/office/drawing/2014/main" id="{062A0274-C404-0814-18D6-94AFB34DEB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380" b="37418"/>
          <a:stretch/>
        </p:blipFill>
        <p:spPr bwMode="auto">
          <a:xfrm>
            <a:off x="0" y="6222999"/>
            <a:ext cx="2519680" cy="635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SIRO | Facebook">
            <a:extLst>
              <a:ext uri="{FF2B5EF4-FFF2-40B4-BE49-F238E27FC236}">
                <a16:creationId xmlns:a16="http://schemas.microsoft.com/office/drawing/2014/main" id="{588EA5A3-A5E2-40B9-046E-A1835877D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0067" y="6256627"/>
            <a:ext cx="572890" cy="5728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MRC Indigenous Research Seminar - Digital Media Research Centre">
            <a:extLst>
              <a:ext uri="{FF2B5EF4-FFF2-40B4-BE49-F238E27FC236}">
                <a16:creationId xmlns:a16="http://schemas.microsoft.com/office/drawing/2014/main" id="{9B21085B-DC25-CD86-AEFE-B660C4C1D6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614" b="85303"/>
          <a:stretch/>
        </p:blipFill>
        <p:spPr bwMode="auto">
          <a:xfrm>
            <a:off x="0" y="0"/>
            <a:ext cx="12192000" cy="27543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A933A8AF-DAB2-4847-9E24-363061A18A63}"/>
              </a:ext>
            </a:extLst>
          </p:cNvPr>
          <p:cNvSpPr>
            <a:spLocks noGrp="1"/>
          </p:cNvSpPr>
          <p:nvPr>
            <p:ph type="ftr" sz="quarter" idx="11"/>
          </p:nvPr>
        </p:nvSpPr>
        <p:spPr/>
        <p:txBody>
          <a:bodyPr/>
          <a:lstStyle/>
          <a:p>
            <a:r>
              <a:rPr lang="en-AU" dirty="0"/>
              <a:t>Scott Forrest | School of Mathematical Sciences</a:t>
            </a:r>
          </a:p>
        </p:txBody>
      </p:sp>
      <p:sp>
        <p:nvSpPr>
          <p:cNvPr id="8" name="Slide Number Placeholder 7">
            <a:extLst>
              <a:ext uri="{FF2B5EF4-FFF2-40B4-BE49-F238E27FC236}">
                <a16:creationId xmlns:a16="http://schemas.microsoft.com/office/drawing/2014/main" id="{A5BE28B4-3015-48B7-85EF-DA52185FFA39}"/>
              </a:ext>
            </a:extLst>
          </p:cNvPr>
          <p:cNvSpPr>
            <a:spLocks noGrp="1"/>
          </p:cNvSpPr>
          <p:nvPr>
            <p:ph type="sldNum" sz="quarter" idx="12"/>
          </p:nvPr>
        </p:nvSpPr>
        <p:spPr/>
        <p:txBody>
          <a:bodyPr/>
          <a:lstStyle/>
          <a:p>
            <a:fld id="{286517B3-5246-42DA-959F-1EB672746CE0}" type="slidenum">
              <a:rPr lang="en-AU" smtClean="0"/>
              <a:t>1</a:t>
            </a:fld>
            <a:endParaRPr lang="en-AU"/>
          </a:p>
        </p:txBody>
      </p:sp>
      <p:pic>
        <p:nvPicPr>
          <p:cNvPr id="11" name="Picture 2" descr="Image">
            <a:extLst>
              <a:ext uri="{FF2B5EF4-FFF2-40B4-BE49-F238E27FC236}">
                <a16:creationId xmlns:a16="http://schemas.microsoft.com/office/drawing/2014/main" id="{A3C8A629-CF1C-0477-2026-7F07EAD1E3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6518" y="6247346"/>
            <a:ext cx="572890" cy="572890"/>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pic>
        <p:nvPicPr>
          <p:cNvPr id="12" name="Picture 2" descr="QUT Centre for Data Science (@QUTDataScience) / Twitter">
            <a:extLst>
              <a:ext uri="{FF2B5EF4-FFF2-40B4-BE49-F238E27FC236}">
                <a16:creationId xmlns:a16="http://schemas.microsoft.com/office/drawing/2014/main" id="{D9A33336-B62C-1394-B404-D328FFD694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0903" y="6235403"/>
            <a:ext cx="603946" cy="60394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15D5736B-E39B-3A1A-926C-20BAABF57B48}"/>
              </a:ext>
            </a:extLst>
          </p:cNvPr>
          <p:cNvSpPr>
            <a:spLocks noGrp="1"/>
          </p:cNvSpPr>
          <p:nvPr>
            <p:ph type="ctrTitle"/>
          </p:nvPr>
        </p:nvSpPr>
        <p:spPr>
          <a:xfrm>
            <a:off x="1524000" y="1041399"/>
            <a:ext cx="9144000" cy="1342571"/>
          </a:xfrm>
        </p:spPr>
        <p:txBody>
          <a:bodyPr>
            <a:normAutofit fontScale="90000"/>
          </a:bodyPr>
          <a:lstStyle/>
          <a:p>
            <a:r>
              <a:rPr lang="en-AU" dirty="0"/>
              <a:t>Movement ecology hackathon: A dingo case-study</a:t>
            </a:r>
          </a:p>
        </p:txBody>
      </p:sp>
      <p:sp>
        <p:nvSpPr>
          <p:cNvPr id="18" name="Subtitle 2">
            <a:extLst>
              <a:ext uri="{FF2B5EF4-FFF2-40B4-BE49-F238E27FC236}">
                <a16:creationId xmlns:a16="http://schemas.microsoft.com/office/drawing/2014/main" id="{2EFAB099-C819-5EE0-C3C6-8814D1DA1A4C}"/>
              </a:ext>
            </a:extLst>
          </p:cNvPr>
          <p:cNvSpPr>
            <a:spLocks noGrp="1"/>
          </p:cNvSpPr>
          <p:nvPr>
            <p:ph type="subTitle" idx="1"/>
          </p:nvPr>
        </p:nvSpPr>
        <p:spPr>
          <a:xfrm>
            <a:off x="1524000" y="3955790"/>
            <a:ext cx="9144000" cy="1655762"/>
          </a:xfrm>
        </p:spPr>
        <p:txBody>
          <a:bodyPr>
            <a:normAutofit fontScale="92500" lnSpcReduction="10000"/>
          </a:bodyPr>
          <a:lstStyle/>
          <a:p>
            <a:r>
              <a:rPr lang="en-NZ" b="1" dirty="0"/>
              <a:t>Scott Forrest</a:t>
            </a:r>
            <a:r>
              <a:rPr lang="en-NZ" baseline="30000" dirty="0"/>
              <a:t>1,2,3</a:t>
            </a:r>
          </a:p>
          <a:p>
            <a:r>
              <a:rPr lang="en-NZ" baseline="30000" dirty="0"/>
              <a:t>1</a:t>
            </a:r>
            <a:r>
              <a:rPr lang="en-NZ" dirty="0"/>
              <a:t>School of Mathematical Sciences, QUT</a:t>
            </a:r>
          </a:p>
          <a:p>
            <a:r>
              <a:rPr lang="en-AU" baseline="30000" dirty="0"/>
              <a:t>2</a:t>
            </a:r>
            <a:r>
              <a:rPr lang="en-AU" dirty="0"/>
              <a:t>CSIRO Environment</a:t>
            </a:r>
          </a:p>
          <a:p>
            <a:r>
              <a:rPr lang="en-AU" baseline="30000" dirty="0"/>
              <a:t>3</a:t>
            </a:r>
            <a:r>
              <a:rPr lang="en-AU" dirty="0"/>
              <a:t>Applied Mathematical Ecology Group (AMEG), QUT</a:t>
            </a:r>
            <a:endParaRPr lang="en-AU" baseline="30000" dirty="0"/>
          </a:p>
        </p:txBody>
      </p:sp>
    </p:spTree>
    <p:extLst>
      <p:ext uri="{BB962C8B-B14F-4D97-AF65-F5344CB8AC3E}">
        <p14:creationId xmlns:p14="http://schemas.microsoft.com/office/powerpoint/2010/main" val="3504333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 name="Ink 6">
                <a:extLst>
                  <a:ext uri="{FF2B5EF4-FFF2-40B4-BE49-F238E27FC236}">
                    <a16:creationId xmlns:a16="http://schemas.microsoft.com/office/drawing/2014/main" id="{58DBB76D-9997-24B2-E8E8-E62EE6D60DAE}"/>
                  </a:ext>
                </a:extLst>
              </p14:cNvPr>
              <p14:cNvContentPartPr/>
              <p14:nvPr/>
            </p14:nvContentPartPr>
            <p14:xfrm>
              <a:off x="2427067" y="3327560"/>
              <a:ext cx="451800" cy="2133360"/>
            </p14:xfrm>
          </p:contentPart>
        </mc:Choice>
        <mc:Fallback xmlns="">
          <p:pic>
            <p:nvPicPr>
              <p:cNvPr id="6" name="Ink 6">
                <a:extLst>
                  <a:ext uri="{FF2B5EF4-FFF2-40B4-BE49-F238E27FC236}">
                    <a16:creationId xmlns:a16="http://schemas.microsoft.com/office/drawing/2014/main" id="{58DBB76D-9997-24B2-E8E8-E62EE6D60DAE}"/>
                  </a:ext>
                </a:extLst>
              </p:cNvPr>
              <p:cNvPicPr/>
              <p:nvPr/>
            </p:nvPicPr>
            <p:blipFill>
              <a:blip r:embed="rId4"/>
              <a:stretch>
                <a:fillRect/>
              </a:stretch>
            </p:blipFill>
            <p:spPr>
              <a:xfrm>
                <a:off x="2411587" y="3312080"/>
                <a:ext cx="482400" cy="216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2">
                <a:extLst>
                  <a:ext uri="{FF2B5EF4-FFF2-40B4-BE49-F238E27FC236}">
                    <a16:creationId xmlns:a16="http://schemas.microsoft.com/office/drawing/2014/main" id="{DDFA3042-23E0-AC63-38D1-B7870ACA8B48}"/>
                  </a:ext>
                </a:extLst>
              </p14:cNvPr>
              <p14:cNvContentPartPr/>
              <p14:nvPr/>
            </p14:nvContentPartPr>
            <p14:xfrm>
              <a:off x="2730187" y="2652560"/>
              <a:ext cx="3591720" cy="1101240"/>
            </p14:xfrm>
          </p:contentPart>
        </mc:Choice>
        <mc:Fallback xmlns="">
          <p:pic>
            <p:nvPicPr>
              <p:cNvPr id="22" name="Ink 22">
                <a:extLst>
                  <a:ext uri="{FF2B5EF4-FFF2-40B4-BE49-F238E27FC236}">
                    <a16:creationId xmlns:a16="http://schemas.microsoft.com/office/drawing/2014/main" id="{DDFA3042-23E0-AC63-38D1-B7870ACA8B48}"/>
                  </a:ext>
                </a:extLst>
              </p:cNvPr>
              <p:cNvPicPr/>
              <p:nvPr/>
            </p:nvPicPr>
            <p:blipFill>
              <a:blip r:embed="rId6"/>
              <a:stretch>
                <a:fillRect/>
              </a:stretch>
            </p:blipFill>
            <p:spPr>
              <a:xfrm>
                <a:off x="2714707" y="2637075"/>
                <a:ext cx="3622320" cy="11318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6CE74EE0-9060-CD18-ED3C-51E0E4C6BCA7}"/>
                  </a:ext>
                </a:extLst>
              </p14:cNvPr>
              <p14:cNvContentPartPr/>
              <p14:nvPr/>
            </p14:nvContentPartPr>
            <p14:xfrm>
              <a:off x="2046547" y="557360"/>
              <a:ext cx="267840" cy="416520"/>
            </p14:xfrm>
          </p:contentPart>
        </mc:Choice>
        <mc:Fallback xmlns="">
          <p:pic>
            <p:nvPicPr>
              <p:cNvPr id="30" name="Ink 29">
                <a:extLst>
                  <a:ext uri="{FF2B5EF4-FFF2-40B4-BE49-F238E27FC236}">
                    <a16:creationId xmlns:a16="http://schemas.microsoft.com/office/drawing/2014/main" id="{6CE74EE0-9060-CD18-ED3C-51E0E4C6BCA7}"/>
                  </a:ext>
                </a:extLst>
              </p:cNvPr>
              <p:cNvPicPr/>
              <p:nvPr/>
            </p:nvPicPr>
            <p:blipFill>
              <a:blip r:embed="rId8"/>
              <a:stretch>
                <a:fillRect/>
              </a:stretch>
            </p:blipFill>
            <p:spPr>
              <a:xfrm>
                <a:off x="2026027" y="536840"/>
                <a:ext cx="308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568ABAAE-3F5F-6233-6372-7DB50B70BD42}"/>
                  </a:ext>
                </a:extLst>
              </p14:cNvPr>
              <p14:cNvContentPartPr/>
              <p14:nvPr/>
            </p14:nvContentPartPr>
            <p14:xfrm>
              <a:off x="1989667" y="5496200"/>
              <a:ext cx="303840" cy="465120"/>
            </p14:xfrm>
          </p:contentPart>
        </mc:Choice>
        <mc:Fallback xmlns="">
          <p:pic>
            <p:nvPicPr>
              <p:cNvPr id="31" name="Ink 30">
                <a:extLst>
                  <a:ext uri="{FF2B5EF4-FFF2-40B4-BE49-F238E27FC236}">
                    <a16:creationId xmlns:a16="http://schemas.microsoft.com/office/drawing/2014/main" id="{568ABAAE-3F5F-6233-6372-7DB50B70BD42}"/>
                  </a:ext>
                </a:extLst>
              </p:cNvPr>
              <p:cNvPicPr/>
              <p:nvPr/>
            </p:nvPicPr>
            <p:blipFill>
              <a:blip r:embed="rId10"/>
              <a:stretch>
                <a:fillRect/>
              </a:stretch>
            </p:blipFill>
            <p:spPr>
              <a:xfrm>
                <a:off x="1974187" y="5480732"/>
                <a:ext cx="334440" cy="4956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4">
                <a:extLst>
                  <a:ext uri="{FF2B5EF4-FFF2-40B4-BE49-F238E27FC236}">
                    <a16:creationId xmlns:a16="http://schemas.microsoft.com/office/drawing/2014/main" id="{0D1E67CE-7320-7AE3-EEDB-605075BF8099}"/>
                  </a:ext>
                </a:extLst>
              </p14:cNvPr>
              <p14:cNvContentPartPr/>
              <p14:nvPr/>
            </p14:nvContentPartPr>
            <p14:xfrm>
              <a:off x="1891387" y="599480"/>
              <a:ext cx="215280" cy="183960"/>
            </p14:xfrm>
          </p:contentPart>
        </mc:Choice>
        <mc:Fallback xmlns="">
          <p:pic>
            <p:nvPicPr>
              <p:cNvPr id="34" name="Ink 34">
                <a:extLst>
                  <a:ext uri="{FF2B5EF4-FFF2-40B4-BE49-F238E27FC236}">
                    <a16:creationId xmlns:a16="http://schemas.microsoft.com/office/drawing/2014/main" id="{0D1E67CE-7320-7AE3-EEDB-605075BF8099}"/>
                  </a:ext>
                </a:extLst>
              </p:cNvPr>
              <p:cNvPicPr/>
              <p:nvPr/>
            </p:nvPicPr>
            <p:blipFill>
              <a:blip r:embed="rId12"/>
              <a:stretch>
                <a:fillRect/>
              </a:stretch>
            </p:blipFill>
            <p:spPr>
              <a:xfrm>
                <a:off x="1870833" y="578920"/>
                <a:ext cx="256028" cy="22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CEE3BF25-345D-66A0-8664-067025BFFD34}"/>
                  </a:ext>
                </a:extLst>
              </p14:cNvPr>
              <p14:cNvContentPartPr/>
              <p14:nvPr/>
            </p14:nvContentPartPr>
            <p14:xfrm>
              <a:off x="6978547" y="5728760"/>
              <a:ext cx="373680" cy="572040"/>
            </p14:xfrm>
          </p:contentPart>
        </mc:Choice>
        <mc:Fallback xmlns="">
          <p:pic>
            <p:nvPicPr>
              <p:cNvPr id="37" name="Ink 36">
                <a:extLst>
                  <a:ext uri="{FF2B5EF4-FFF2-40B4-BE49-F238E27FC236}">
                    <a16:creationId xmlns:a16="http://schemas.microsoft.com/office/drawing/2014/main" id="{CEE3BF25-345D-66A0-8664-067025BFFD34}"/>
                  </a:ext>
                </a:extLst>
              </p:cNvPr>
              <p:cNvPicPr/>
              <p:nvPr/>
            </p:nvPicPr>
            <p:blipFill>
              <a:blip r:embed="rId14"/>
              <a:stretch>
                <a:fillRect/>
              </a:stretch>
            </p:blipFill>
            <p:spPr>
              <a:xfrm>
                <a:off x="6963052" y="5713270"/>
                <a:ext cx="404310" cy="60265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440AEDC5-0F1A-F40E-C009-12501A9A0546}"/>
                  </a:ext>
                </a:extLst>
              </p14:cNvPr>
              <p14:cNvContentPartPr/>
              <p14:nvPr/>
            </p14:nvContentPartPr>
            <p14:xfrm>
              <a:off x="7041187" y="225440"/>
              <a:ext cx="310680" cy="430920"/>
            </p14:xfrm>
          </p:contentPart>
        </mc:Choice>
        <mc:Fallback xmlns="">
          <p:pic>
            <p:nvPicPr>
              <p:cNvPr id="38" name="Ink 37">
                <a:extLst>
                  <a:ext uri="{FF2B5EF4-FFF2-40B4-BE49-F238E27FC236}">
                    <a16:creationId xmlns:a16="http://schemas.microsoft.com/office/drawing/2014/main" id="{440AEDC5-0F1A-F40E-C009-12501A9A0546}"/>
                  </a:ext>
                </a:extLst>
              </p:cNvPr>
              <p:cNvPicPr/>
              <p:nvPr/>
            </p:nvPicPr>
            <p:blipFill>
              <a:blip r:embed="rId16"/>
              <a:stretch>
                <a:fillRect/>
              </a:stretch>
            </p:blipFill>
            <p:spPr>
              <a:xfrm>
                <a:off x="7020667" y="204903"/>
                <a:ext cx="351360" cy="471634"/>
              </a:xfrm>
              <a:prstGeom prst="rect">
                <a:avLst/>
              </a:prstGeom>
            </p:spPr>
          </p:pic>
        </mc:Fallback>
      </mc:AlternateContent>
      <p:grpSp>
        <p:nvGrpSpPr>
          <p:cNvPr id="5" name="Group 4">
            <a:extLst>
              <a:ext uri="{FF2B5EF4-FFF2-40B4-BE49-F238E27FC236}">
                <a16:creationId xmlns:a16="http://schemas.microsoft.com/office/drawing/2014/main" id="{6E224208-3BE3-A9CC-16FB-129F6A6AD554}"/>
              </a:ext>
            </a:extLst>
          </p:cNvPr>
          <p:cNvGrpSpPr/>
          <p:nvPr/>
        </p:nvGrpSpPr>
        <p:grpSpPr>
          <a:xfrm>
            <a:off x="0" y="15488"/>
            <a:ext cx="12192000" cy="6827024"/>
            <a:chOff x="0" y="15488"/>
            <a:chExt cx="12192000" cy="6827024"/>
          </a:xfrm>
        </p:grpSpPr>
        <p:pic>
          <p:nvPicPr>
            <p:cNvPr id="3" name="Picture 2" descr="Chart, line chart&#10;&#10;Description automatically generated">
              <a:extLst>
                <a:ext uri="{FF2B5EF4-FFF2-40B4-BE49-F238E27FC236}">
                  <a16:creationId xmlns:a16="http://schemas.microsoft.com/office/drawing/2014/main" id="{251B637C-DB87-D84C-9B73-B6F00F0D8F3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15488"/>
              <a:ext cx="12192000" cy="6827024"/>
            </a:xfrm>
            <a:prstGeom prst="rect">
              <a:avLst/>
            </a:prstGeom>
          </p:spPr>
        </p:pic>
        <p:sp>
          <p:nvSpPr>
            <p:cNvPr id="4" name="Rectangle 3">
              <a:extLst>
                <a:ext uri="{FF2B5EF4-FFF2-40B4-BE49-F238E27FC236}">
                  <a16:creationId xmlns:a16="http://schemas.microsoft.com/office/drawing/2014/main" id="{933BE275-445C-E43D-BB5D-26450D682BC5}"/>
                </a:ext>
              </a:extLst>
            </p:cNvPr>
            <p:cNvSpPr/>
            <p:nvPr/>
          </p:nvSpPr>
          <p:spPr>
            <a:xfrm>
              <a:off x="5362575" y="6477000"/>
              <a:ext cx="609600"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01998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90D11-1820-5FB7-85D0-DDFF0563DC4F}"/>
              </a:ext>
            </a:extLst>
          </p:cNvPr>
          <p:cNvSpPr>
            <a:spLocks noGrp="1"/>
          </p:cNvSpPr>
          <p:nvPr>
            <p:ph type="title"/>
          </p:nvPr>
        </p:nvSpPr>
        <p:spPr>
          <a:xfrm>
            <a:off x="838199" y="365125"/>
            <a:ext cx="10714703" cy="1325563"/>
          </a:xfrm>
        </p:spPr>
        <p:txBody>
          <a:bodyPr/>
          <a:lstStyle/>
          <a:p>
            <a:r>
              <a:rPr lang="en-NZ" dirty="0"/>
              <a:t>Understanding and predicting animal movement</a:t>
            </a:r>
            <a:endParaRPr lang="en-AU" dirty="0"/>
          </a:p>
        </p:txBody>
      </p:sp>
      <p:sp>
        <p:nvSpPr>
          <p:cNvPr id="3" name="Content Placeholder 2">
            <a:extLst>
              <a:ext uri="{FF2B5EF4-FFF2-40B4-BE49-F238E27FC236}">
                <a16:creationId xmlns:a16="http://schemas.microsoft.com/office/drawing/2014/main" id="{116A4041-CC4E-7CEC-86E1-FDF4A8A4361A}"/>
              </a:ext>
            </a:extLst>
          </p:cNvPr>
          <p:cNvSpPr>
            <a:spLocks noGrp="1"/>
          </p:cNvSpPr>
          <p:nvPr>
            <p:ph idx="1"/>
          </p:nvPr>
        </p:nvSpPr>
        <p:spPr/>
        <p:txBody>
          <a:bodyPr/>
          <a:lstStyle/>
          <a:p>
            <a:r>
              <a:rPr lang="en-AU" dirty="0"/>
              <a:t>Understanding where animals are in space and predicting where they will go is a cornerstone of ecology and management</a:t>
            </a:r>
            <a:endParaRPr lang="en-NZ" dirty="0"/>
          </a:p>
          <a:p>
            <a:pPr lvl="1"/>
            <a:r>
              <a:rPr lang="en-NZ" dirty="0"/>
              <a:t>threatened species</a:t>
            </a:r>
          </a:p>
          <a:p>
            <a:pPr lvl="1"/>
            <a:r>
              <a:rPr lang="en-NZ" dirty="0"/>
              <a:t>invasive species</a:t>
            </a:r>
            <a:endParaRPr lang="en-AU" dirty="0"/>
          </a:p>
        </p:txBody>
      </p:sp>
      <p:sp>
        <p:nvSpPr>
          <p:cNvPr id="4" name="Footer Placeholder 3">
            <a:extLst>
              <a:ext uri="{FF2B5EF4-FFF2-40B4-BE49-F238E27FC236}">
                <a16:creationId xmlns:a16="http://schemas.microsoft.com/office/drawing/2014/main" id="{1E789128-FA0B-3C75-FE62-4AA8EB6CED7F}"/>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291E2D53-9862-9045-B603-81300B5F8BEC}"/>
              </a:ext>
            </a:extLst>
          </p:cNvPr>
          <p:cNvSpPr>
            <a:spLocks noGrp="1"/>
          </p:cNvSpPr>
          <p:nvPr>
            <p:ph type="sldNum" sz="quarter" idx="12"/>
          </p:nvPr>
        </p:nvSpPr>
        <p:spPr/>
        <p:txBody>
          <a:bodyPr/>
          <a:lstStyle/>
          <a:p>
            <a:fld id="{286517B3-5246-42DA-959F-1EB672746CE0}" type="slidenum">
              <a:rPr lang="en-AU" smtClean="0"/>
              <a:t>11</a:t>
            </a:fld>
            <a:endParaRPr lang="en-AU"/>
          </a:p>
        </p:txBody>
      </p:sp>
    </p:spTree>
    <p:extLst>
      <p:ext uri="{BB962C8B-B14F-4D97-AF65-F5344CB8AC3E}">
        <p14:creationId xmlns:p14="http://schemas.microsoft.com/office/powerpoint/2010/main" val="932099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E56C-1B0C-7083-C36F-A7D7BA66733E}"/>
              </a:ext>
            </a:extLst>
          </p:cNvPr>
          <p:cNvSpPr>
            <a:spLocks noGrp="1"/>
          </p:cNvSpPr>
          <p:nvPr>
            <p:ph type="title"/>
          </p:nvPr>
        </p:nvSpPr>
        <p:spPr/>
        <p:txBody>
          <a:bodyPr/>
          <a:lstStyle/>
          <a:p>
            <a:r>
              <a:rPr lang="en-NZ"/>
              <a:t>Animal movement – what drives it?</a:t>
            </a:r>
            <a:endParaRPr lang="en-AU"/>
          </a:p>
        </p:txBody>
      </p:sp>
      <p:pic>
        <p:nvPicPr>
          <p:cNvPr id="8" name="Content Placeholder 7">
            <a:extLst>
              <a:ext uri="{FF2B5EF4-FFF2-40B4-BE49-F238E27FC236}">
                <a16:creationId xmlns:a16="http://schemas.microsoft.com/office/drawing/2014/main" id="{908C1A1A-99AD-541B-D681-C1CAACB98E6A}"/>
              </a:ext>
            </a:extLst>
          </p:cNvPr>
          <p:cNvPicPr>
            <a:picLocks noGrp="1" noChangeAspect="1"/>
          </p:cNvPicPr>
          <p:nvPr>
            <p:ph idx="1"/>
          </p:nvPr>
        </p:nvPicPr>
        <p:blipFill>
          <a:blip r:embed="rId3"/>
          <a:stretch>
            <a:fillRect/>
          </a:stretch>
        </p:blipFill>
        <p:spPr>
          <a:xfrm>
            <a:off x="5888541" y="1738313"/>
            <a:ext cx="4806498" cy="4351338"/>
          </a:xfrm>
        </p:spPr>
      </p:pic>
      <p:sp>
        <p:nvSpPr>
          <p:cNvPr id="4" name="Footer Placeholder 3">
            <a:extLst>
              <a:ext uri="{FF2B5EF4-FFF2-40B4-BE49-F238E27FC236}">
                <a16:creationId xmlns:a16="http://schemas.microsoft.com/office/drawing/2014/main" id="{69B676F8-4CFB-9A89-100B-BB1016DF5CF0}"/>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3E99AA05-F669-8912-EDE1-0F9C56B868F2}"/>
              </a:ext>
            </a:extLst>
          </p:cNvPr>
          <p:cNvSpPr>
            <a:spLocks noGrp="1"/>
          </p:cNvSpPr>
          <p:nvPr>
            <p:ph type="sldNum" sz="quarter" idx="12"/>
          </p:nvPr>
        </p:nvSpPr>
        <p:spPr/>
        <p:txBody>
          <a:bodyPr/>
          <a:lstStyle/>
          <a:p>
            <a:fld id="{286517B3-5246-42DA-959F-1EB672746CE0}" type="slidenum">
              <a:rPr lang="en-AU" smtClean="0"/>
              <a:t>12</a:t>
            </a:fld>
            <a:endParaRPr lang="en-AU"/>
          </a:p>
        </p:txBody>
      </p:sp>
      <p:sp>
        <p:nvSpPr>
          <p:cNvPr id="9" name="Content Placeholder 2">
            <a:extLst>
              <a:ext uri="{FF2B5EF4-FFF2-40B4-BE49-F238E27FC236}">
                <a16:creationId xmlns:a16="http://schemas.microsoft.com/office/drawing/2014/main" id="{833615E5-80D3-DE2F-018F-3C5CCC940DC5}"/>
              </a:ext>
            </a:extLst>
          </p:cNvPr>
          <p:cNvSpPr txBox="1">
            <a:spLocks/>
          </p:cNvSpPr>
          <p:nvPr/>
        </p:nvSpPr>
        <p:spPr>
          <a:xfrm>
            <a:off x="1289502" y="1738313"/>
            <a:ext cx="4599039"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a:latin typeface="Abadi" panose="020B0604020104020204" pitchFamily="34" charset="0"/>
              </a:rPr>
              <a:t>external factors</a:t>
            </a:r>
          </a:p>
          <a:p>
            <a:pPr lvl="1"/>
            <a:r>
              <a:rPr lang="en-AU">
                <a:latin typeface="Abadi" panose="020B0604020104020204" pitchFamily="34" charset="0"/>
              </a:rPr>
              <a:t>resources</a:t>
            </a:r>
          </a:p>
          <a:p>
            <a:pPr lvl="1"/>
            <a:r>
              <a:rPr lang="en-AU">
                <a:latin typeface="Abadi" panose="020B0604020104020204" pitchFamily="34" charset="0"/>
              </a:rPr>
              <a:t>abiotic factors</a:t>
            </a:r>
          </a:p>
          <a:p>
            <a:pPr lvl="1"/>
            <a:r>
              <a:rPr lang="en-AU">
                <a:latin typeface="Abadi" panose="020B0604020104020204" pitchFamily="34" charset="0"/>
              </a:rPr>
              <a:t>other animals</a:t>
            </a:r>
            <a:br>
              <a:rPr lang="en-AU">
                <a:latin typeface="Abadi" panose="020B0604020104020204" pitchFamily="34" charset="0"/>
              </a:rPr>
            </a:br>
            <a:endParaRPr lang="en-AU">
              <a:latin typeface="Abadi" panose="020B0604020104020204" pitchFamily="34" charset="0"/>
            </a:endParaRPr>
          </a:p>
          <a:p>
            <a:r>
              <a:rPr lang="en-AU">
                <a:latin typeface="Abadi" panose="020B0604020104020204" pitchFamily="34" charset="0"/>
              </a:rPr>
              <a:t>internal state</a:t>
            </a:r>
          </a:p>
          <a:p>
            <a:pPr lvl="1"/>
            <a:r>
              <a:rPr lang="en-AU">
                <a:latin typeface="Abadi" panose="020B0604020104020204" pitchFamily="34" charset="0"/>
              </a:rPr>
              <a:t>sex</a:t>
            </a:r>
          </a:p>
          <a:p>
            <a:pPr lvl="1"/>
            <a:r>
              <a:rPr lang="en-AU">
                <a:latin typeface="Abadi" panose="020B0604020104020204" pitchFamily="34" charset="0"/>
              </a:rPr>
              <a:t>age</a:t>
            </a:r>
          </a:p>
          <a:p>
            <a:pPr lvl="1"/>
            <a:r>
              <a:rPr lang="en-AU">
                <a:latin typeface="Abadi" panose="020B0604020104020204" pitchFamily="34" charset="0"/>
              </a:rPr>
              <a:t>memory</a:t>
            </a:r>
          </a:p>
          <a:p>
            <a:pPr lvl="1"/>
            <a:r>
              <a:rPr lang="en-AU">
                <a:latin typeface="Abadi" panose="020B0604020104020204" pitchFamily="34" charset="0"/>
              </a:rPr>
              <a:t>energetic status</a:t>
            </a:r>
          </a:p>
          <a:p>
            <a:pPr lvl="1"/>
            <a:r>
              <a:rPr lang="en-AU">
                <a:latin typeface="Abadi" panose="020B0604020104020204" pitchFamily="34" charset="0"/>
              </a:rPr>
              <a:t>breeding status</a:t>
            </a:r>
          </a:p>
          <a:p>
            <a:pPr lvl="1"/>
            <a:endParaRPr lang="en-AU">
              <a:latin typeface="Abadi" panose="020B0604020104020204" pitchFamily="34" charset="0"/>
            </a:endParaRPr>
          </a:p>
        </p:txBody>
      </p:sp>
      <p:sp>
        <p:nvSpPr>
          <p:cNvPr id="10" name="TextBox 9">
            <a:extLst>
              <a:ext uri="{FF2B5EF4-FFF2-40B4-BE49-F238E27FC236}">
                <a16:creationId xmlns:a16="http://schemas.microsoft.com/office/drawing/2014/main" id="{0035E24E-D1D3-3182-1EDB-C06382713839}"/>
              </a:ext>
            </a:extLst>
          </p:cNvPr>
          <p:cNvSpPr txBox="1"/>
          <p:nvPr/>
        </p:nvSpPr>
        <p:spPr>
          <a:xfrm>
            <a:off x="10068232" y="1516260"/>
            <a:ext cx="1759974" cy="307777"/>
          </a:xfrm>
          <a:prstGeom prst="rect">
            <a:avLst/>
          </a:prstGeom>
          <a:noFill/>
        </p:spPr>
        <p:txBody>
          <a:bodyPr wrap="square" rtlCol="0">
            <a:spAutoFit/>
          </a:bodyPr>
          <a:lstStyle/>
          <a:p>
            <a:r>
              <a:rPr lang="en-NZ" sz="1400" dirty="0"/>
              <a:t>Nathan et al (2008)</a:t>
            </a:r>
            <a:endParaRPr lang="en-AU" sz="1400" dirty="0"/>
          </a:p>
        </p:txBody>
      </p:sp>
      <p:sp>
        <p:nvSpPr>
          <p:cNvPr id="7" name="Rectangle 6">
            <a:extLst>
              <a:ext uri="{FF2B5EF4-FFF2-40B4-BE49-F238E27FC236}">
                <a16:creationId xmlns:a16="http://schemas.microsoft.com/office/drawing/2014/main" id="{8E15A011-CEA7-686D-374A-172C6AF6AE9A}"/>
              </a:ext>
            </a:extLst>
          </p:cNvPr>
          <p:cNvSpPr/>
          <p:nvPr/>
        </p:nvSpPr>
        <p:spPr>
          <a:xfrm>
            <a:off x="485422" y="1332089"/>
            <a:ext cx="11342784" cy="4757562"/>
          </a:xfrm>
          <a:prstGeom prst="rect">
            <a:avLst/>
          </a:prstGeom>
          <a:solidFill>
            <a:srgbClr val="FFFFFF">
              <a:alpha val="92157"/>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774A5BF6-05A2-1EDF-3E20-AD99927F1C47}"/>
              </a:ext>
            </a:extLst>
          </p:cNvPr>
          <p:cNvSpPr txBox="1"/>
          <p:nvPr/>
        </p:nvSpPr>
        <p:spPr>
          <a:xfrm>
            <a:off x="2767780" y="3136612"/>
            <a:ext cx="6656439" cy="584775"/>
          </a:xfrm>
          <a:prstGeom prst="rect">
            <a:avLst/>
          </a:prstGeom>
          <a:noFill/>
        </p:spPr>
        <p:txBody>
          <a:bodyPr wrap="square" rtlCol="0">
            <a:spAutoFit/>
          </a:bodyPr>
          <a:lstStyle/>
          <a:p>
            <a:pPr algn="ctr"/>
            <a:r>
              <a:rPr lang="en-NZ" sz="3200" dirty="0">
                <a:latin typeface="Abadi" panose="020B0604020104020204" pitchFamily="34" charset="0"/>
              </a:rPr>
              <a:t>all we get is location data</a:t>
            </a:r>
            <a:endParaRPr lang="en-AU" sz="3200" dirty="0">
              <a:latin typeface="Abadi" panose="020B0604020104020204" pitchFamily="34" charset="0"/>
            </a:endParaRPr>
          </a:p>
        </p:txBody>
      </p:sp>
    </p:spTree>
    <p:extLst>
      <p:ext uri="{BB962C8B-B14F-4D97-AF65-F5344CB8AC3E}">
        <p14:creationId xmlns:p14="http://schemas.microsoft.com/office/powerpoint/2010/main" val="60545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bg2"/>
                                      </p:to>
                                    </p:animClr>
                                  </p:sub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bg2"/>
                                      </p:to>
                                    </p:animClr>
                                  </p:sub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bg2"/>
                                      </p:to>
                                    </p:animClr>
                                  </p:sub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5" end="5"/>
                                            </p:txEl>
                                          </p:spTgt>
                                        </p:tgtEl>
                                        <p:attrNameLst>
                                          <p:attrName>ppt_c</p:attrName>
                                        </p:attrNameLst>
                                      </p:cBhvr>
                                      <p:to>
                                        <a:schemeClr val="bg2"/>
                                      </p:to>
                                    </p:animClr>
                                  </p:sub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6" end="6"/>
                                            </p:txEl>
                                          </p:spTgt>
                                        </p:tgtEl>
                                        <p:attrNameLst>
                                          <p:attrName>ppt_c</p:attrName>
                                        </p:attrNameLst>
                                      </p:cBhvr>
                                      <p:to>
                                        <a:schemeClr val="bg2"/>
                                      </p:to>
                                    </p:animClr>
                                  </p:sub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7" end="7"/>
                                            </p:txEl>
                                          </p:spTgt>
                                        </p:tgtEl>
                                        <p:attrNameLst>
                                          <p:attrName>ppt_c</p:attrName>
                                        </p:attrNameLst>
                                      </p:cBhvr>
                                      <p:to>
                                        <a:schemeClr val="bg2"/>
                                      </p:to>
                                    </p:animClr>
                                  </p:sub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8" end="8"/>
                                            </p:txEl>
                                          </p:spTgt>
                                        </p:tgtEl>
                                        <p:attrNameLst>
                                          <p:attrName>ppt_c</p:attrName>
                                        </p:attrNameLst>
                                      </p:cBhvr>
                                      <p:to>
                                        <a:schemeClr val="bg2"/>
                                      </p:to>
                                    </p:animClr>
                                  </p:sub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9" end="9"/>
                                            </p:txEl>
                                          </p:spTgt>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eral buffaloes destroying native habitat in Arnhem Land, but plan to  muster caught up in 'red tape' - ABC News">
            <a:extLst>
              <a:ext uri="{FF2B5EF4-FFF2-40B4-BE49-F238E27FC236}">
                <a16:creationId xmlns:a16="http://schemas.microsoft.com/office/drawing/2014/main" id="{A50D0A8C-6E1A-A382-FB19-A5E9AAD94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451" y="3013482"/>
            <a:ext cx="5257800" cy="2958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5B07AB-4D8E-3D76-E90D-31B581177CD9}"/>
              </a:ext>
            </a:extLst>
          </p:cNvPr>
          <p:cNvSpPr>
            <a:spLocks noGrp="1"/>
          </p:cNvSpPr>
          <p:nvPr>
            <p:ph type="title"/>
          </p:nvPr>
        </p:nvSpPr>
        <p:spPr/>
        <p:txBody>
          <a:bodyPr>
            <a:normAutofit/>
          </a:bodyPr>
          <a:lstStyle/>
          <a:p>
            <a:r>
              <a:rPr lang="en-NZ" sz="3600" dirty="0"/>
              <a:t>Case study – feral herds in Northern Australia</a:t>
            </a:r>
            <a:endParaRPr lang="en-AU" sz="3600" dirty="0"/>
          </a:p>
        </p:txBody>
      </p:sp>
      <p:sp>
        <p:nvSpPr>
          <p:cNvPr id="3" name="Content Placeholder 2">
            <a:extLst>
              <a:ext uri="{FF2B5EF4-FFF2-40B4-BE49-F238E27FC236}">
                <a16:creationId xmlns:a16="http://schemas.microsoft.com/office/drawing/2014/main" id="{0B74D51A-D92D-4754-B90A-B408C8227413}"/>
              </a:ext>
            </a:extLst>
          </p:cNvPr>
          <p:cNvSpPr>
            <a:spLocks noGrp="1"/>
          </p:cNvSpPr>
          <p:nvPr>
            <p:ph idx="1"/>
          </p:nvPr>
        </p:nvSpPr>
        <p:spPr>
          <a:xfrm>
            <a:off x="838200" y="1969477"/>
            <a:ext cx="5421923" cy="4207486"/>
          </a:xfrm>
        </p:spPr>
        <p:txBody>
          <a:bodyPr>
            <a:normAutofit lnSpcReduction="10000"/>
          </a:bodyPr>
          <a:lstStyle/>
          <a:p>
            <a:r>
              <a:rPr lang="en-AU" sz="2800" dirty="0"/>
              <a:t>Asian water buffalo and feral cattle</a:t>
            </a:r>
          </a:p>
          <a:p>
            <a:pPr lvl="1"/>
            <a:r>
              <a:rPr lang="en-AU" dirty="0"/>
              <a:t>Cause significant land degradation</a:t>
            </a:r>
          </a:p>
          <a:p>
            <a:pPr lvl="1"/>
            <a:r>
              <a:rPr lang="en-AU" dirty="0"/>
              <a:t>Are vectors for various diseases</a:t>
            </a:r>
          </a:p>
          <a:p>
            <a:r>
              <a:rPr lang="en-AU" dirty="0"/>
              <a:t>Management includes</a:t>
            </a:r>
          </a:p>
          <a:p>
            <a:pPr lvl="1"/>
            <a:r>
              <a:rPr lang="en-AU" dirty="0"/>
              <a:t>on-ground mustering</a:t>
            </a:r>
          </a:p>
          <a:p>
            <a:pPr lvl="1"/>
            <a:r>
              <a:rPr lang="en-AU" dirty="0"/>
              <a:t>aerial shooting</a:t>
            </a:r>
          </a:p>
          <a:p>
            <a:r>
              <a:rPr lang="en-AU" dirty="0"/>
              <a:t>Need to have accurate spatial and temporal information</a:t>
            </a:r>
          </a:p>
          <a:p>
            <a:pPr lvl="1"/>
            <a:r>
              <a:rPr lang="en-AU" dirty="0"/>
              <a:t>dynamic behavioural changes throughout the day and seasons</a:t>
            </a:r>
          </a:p>
          <a:p>
            <a:endParaRPr lang="en-AU" dirty="0"/>
          </a:p>
        </p:txBody>
      </p:sp>
      <p:sp>
        <p:nvSpPr>
          <p:cNvPr id="4" name="Footer Placeholder 3">
            <a:extLst>
              <a:ext uri="{FF2B5EF4-FFF2-40B4-BE49-F238E27FC236}">
                <a16:creationId xmlns:a16="http://schemas.microsoft.com/office/drawing/2014/main" id="{ECC12330-937D-D4E3-94F3-F411B512BBF5}"/>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69613888-D8B8-2928-93B1-BDCC2B536EBE}"/>
              </a:ext>
            </a:extLst>
          </p:cNvPr>
          <p:cNvSpPr>
            <a:spLocks noGrp="1"/>
          </p:cNvSpPr>
          <p:nvPr>
            <p:ph type="sldNum" sz="quarter" idx="12"/>
          </p:nvPr>
        </p:nvSpPr>
        <p:spPr/>
        <p:txBody>
          <a:bodyPr/>
          <a:lstStyle/>
          <a:p>
            <a:fld id="{286517B3-5246-42DA-959F-1EB672746CE0}" type="slidenum">
              <a:rPr lang="en-AU" smtClean="0"/>
              <a:t>13</a:t>
            </a:fld>
            <a:endParaRPr lang="en-AU"/>
          </a:p>
        </p:txBody>
      </p:sp>
      <p:pic>
        <p:nvPicPr>
          <p:cNvPr id="7" name="Picture 2">
            <a:extLst>
              <a:ext uri="{FF2B5EF4-FFF2-40B4-BE49-F238E27FC236}">
                <a16:creationId xmlns:a16="http://schemas.microsoft.com/office/drawing/2014/main" id="{14242784-48C6-3776-855E-BD4CDC736D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855" y="1560070"/>
            <a:ext cx="2923954" cy="20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a:extLst>
              <a:ext uri="{FF2B5EF4-FFF2-40B4-BE49-F238E27FC236}">
                <a16:creationId xmlns:a16="http://schemas.microsoft.com/office/drawing/2014/main" id="{D8F615C1-6E84-1FBD-C649-887F28189685}"/>
              </a:ext>
            </a:extLst>
          </p:cNvPr>
          <p:cNvSpPr>
            <a:spLocks noChangeArrowheads="1"/>
          </p:cNvSpPr>
          <p:nvPr/>
        </p:nvSpPr>
        <p:spPr bwMode="auto">
          <a:xfrm>
            <a:off x="9693972" y="2418081"/>
            <a:ext cx="206644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AU" altLang="en-US" sz="800" b="0" i="0" u="none" strike="noStrike" cap="none" normalizeH="0" baseline="0">
                <a:ln>
                  <a:noFill/>
                </a:ln>
                <a:solidFill>
                  <a:srgbClr val="363435"/>
                </a:solidFill>
                <a:effectLst/>
                <a:latin typeface="Arial" panose="020B0604020202020204" pitchFamily="34" charset="0"/>
                <a:ea typeface="Times New Roman" panose="02020603050405020304" pitchFamily="18" charset="0"/>
                <a:cs typeface="Arial" panose="020B0604020202020204" pitchFamily="34" charset="0"/>
              </a:rPr>
              <a:t>Source: </a:t>
            </a:r>
            <a:r>
              <a:rPr kumimoji="0" lang="en-AU" altLang="en-US" sz="800" b="0" i="0" u="none" strike="noStrike" cap="none" normalizeH="0" baseline="0" err="1">
                <a:ln>
                  <a:noFill/>
                </a:ln>
                <a:solidFill>
                  <a:srgbClr val="363435"/>
                </a:solidFill>
                <a:effectLst/>
                <a:latin typeface="Arial" panose="020B0604020202020204" pitchFamily="34" charset="0"/>
                <a:ea typeface="Times New Roman" panose="02020603050405020304" pitchFamily="18" charset="0"/>
                <a:cs typeface="Arial" panose="020B0604020202020204" pitchFamily="34" charset="0"/>
              </a:rPr>
              <a:t>DSEWPaC</a:t>
            </a:r>
            <a:r>
              <a:rPr kumimoji="0" lang="en-AU" altLang="en-US" sz="800" b="0" i="0" u="none" strike="noStrike" cap="none" normalizeH="0" baseline="0">
                <a:ln>
                  <a:noFill/>
                </a:ln>
                <a:solidFill>
                  <a:srgbClr val="363435"/>
                </a:solidFill>
                <a:effectLst/>
                <a:latin typeface="Arial" panose="020B0604020202020204" pitchFamily="34" charset="0"/>
                <a:ea typeface="Times New Roman" panose="02020603050405020304" pitchFamily="18" charset="0"/>
                <a:cs typeface="Arial" panose="020B0604020202020204" pitchFamily="34" charset="0"/>
              </a:rPr>
              <a:t> (2010) Feral animals on offshore islands database at </a:t>
            </a:r>
            <a:r>
              <a:rPr kumimoji="0" lang="en-AU" altLang="en-US" sz="800" b="0" i="0" u="none" strike="noStrike" cap="none" normalizeH="0" baseline="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hlinkClick r:id="rId5"/>
              </a:rPr>
              <a:t>http://www.environment.gov.au/biodiversity/</a:t>
            </a:r>
            <a:r>
              <a:rPr kumimoji="0" lang="en-AU" altLang="en-US" sz="800" b="0" i="0" u="none" strike="noStrike" cap="none" normalizeH="0" baseline="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hlinkClick r:id="rId6"/>
              </a:rPr>
              <a:t>invasive/ferals/islands/index.html</a:t>
            </a:r>
            <a:endParaRPr kumimoji="0" lang="en-AU" altLang="en-US" sz="800" b="0" i="0" u="none" strike="noStrike" cap="none" normalizeH="0" baseline="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AU" altLang="en-US" sz="800" b="0" i="0" u="none" strike="noStrike" cap="none" normalizeH="0" baseline="0">
              <a:ln>
                <a:noFill/>
              </a:ln>
              <a:solidFill>
                <a:schemeClr val="tx1"/>
              </a:solidFill>
              <a:effectLst/>
            </a:endParaRPr>
          </a:p>
        </p:txBody>
      </p:sp>
      <p:sp>
        <p:nvSpPr>
          <p:cNvPr id="10" name="TextBox 9">
            <a:extLst>
              <a:ext uri="{FF2B5EF4-FFF2-40B4-BE49-F238E27FC236}">
                <a16:creationId xmlns:a16="http://schemas.microsoft.com/office/drawing/2014/main" id="{25DEF668-E636-171D-5CAA-186F5272A497}"/>
              </a:ext>
            </a:extLst>
          </p:cNvPr>
          <p:cNvSpPr txBox="1"/>
          <p:nvPr/>
        </p:nvSpPr>
        <p:spPr>
          <a:xfrm>
            <a:off x="6752855" y="3395125"/>
            <a:ext cx="2923954" cy="230832"/>
          </a:xfrm>
          <a:prstGeom prst="rect">
            <a:avLst/>
          </a:prstGeom>
          <a:noFill/>
        </p:spPr>
        <p:txBody>
          <a:bodyPr wrap="square">
            <a:spAutoFit/>
          </a:bodyPr>
          <a:lstStyle/>
          <a:p>
            <a:r>
              <a:rPr lang="en-AU" sz="900"/>
              <a:t>Asian water buffalo (Bubalus bubalis)</a:t>
            </a:r>
          </a:p>
        </p:txBody>
      </p:sp>
    </p:spTree>
    <p:extLst>
      <p:ext uri="{BB962C8B-B14F-4D97-AF65-F5344CB8AC3E}">
        <p14:creationId xmlns:p14="http://schemas.microsoft.com/office/powerpoint/2010/main" val="3158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F2C0-FD99-E0A4-AA4C-FEF8B0007A83}"/>
              </a:ext>
            </a:extLst>
          </p:cNvPr>
          <p:cNvSpPr>
            <a:spLocks noGrp="1"/>
          </p:cNvSpPr>
          <p:nvPr>
            <p:ph type="title"/>
          </p:nvPr>
        </p:nvSpPr>
        <p:spPr>
          <a:xfrm>
            <a:off x="829529" y="690063"/>
            <a:ext cx="4103590" cy="1325563"/>
          </a:xfrm>
        </p:spPr>
        <p:txBody>
          <a:bodyPr/>
          <a:lstStyle/>
          <a:p>
            <a:r>
              <a:rPr lang="en-NZ" dirty="0"/>
              <a:t>Step selection analysis</a:t>
            </a:r>
            <a:endParaRPr lang="en-AU" dirty="0"/>
          </a:p>
        </p:txBody>
      </p:sp>
      <p:sp>
        <p:nvSpPr>
          <p:cNvPr id="4" name="Footer Placeholder 3">
            <a:extLst>
              <a:ext uri="{FF2B5EF4-FFF2-40B4-BE49-F238E27FC236}">
                <a16:creationId xmlns:a16="http://schemas.microsoft.com/office/drawing/2014/main" id="{C1687967-ACDD-AFF4-51A8-8729F0CE63F9}"/>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2F237234-6925-C8A3-CCA5-96813262FDA9}"/>
              </a:ext>
            </a:extLst>
          </p:cNvPr>
          <p:cNvSpPr>
            <a:spLocks noGrp="1"/>
          </p:cNvSpPr>
          <p:nvPr>
            <p:ph type="sldNum" sz="quarter" idx="12"/>
          </p:nvPr>
        </p:nvSpPr>
        <p:spPr/>
        <p:txBody>
          <a:bodyPr/>
          <a:lstStyle/>
          <a:p>
            <a:fld id="{286517B3-5246-42DA-959F-1EB672746CE0}" type="slidenum">
              <a:rPr lang="en-AU" smtClean="0"/>
              <a:t>14</a:t>
            </a:fld>
            <a:endParaRPr lang="en-AU"/>
          </a:p>
        </p:txBody>
      </p:sp>
      <p:pic>
        <p:nvPicPr>
          <p:cNvPr id="9" name="Picture 8" descr="Chart&#10;&#10;Description automatically generated">
            <a:extLst>
              <a:ext uri="{FF2B5EF4-FFF2-40B4-BE49-F238E27FC236}">
                <a16:creationId xmlns:a16="http://schemas.microsoft.com/office/drawing/2014/main" id="{90185481-53FF-77B9-084A-5AEFB4ED8C80}"/>
              </a:ext>
            </a:extLst>
          </p:cNvPr>
          <p:cNvPicPr>
            <a:picLocks noChangeAspect="1"/>
          </p:cNvPicPr>
          <p:nvPr/>
        </p:nvPicPr>
        <p:blipFill rotWithShape="1">
          <a:blip r:embed="rId2">
            <a:extLst>
              <a:ext uri="{28A0092B-C50C-407E-A947-70E740481C1C}">
                <a14:useLocalDpi xmlns:a14="http://schemas.microsoft.com/office/drawing/2010/main" val="0"/>
              </a:ext>
            </a:extLst>
          </a:blip>
          <a:srcRect l="12831" r="13940"/>
          <a:stretch/>
        </p:blipFill>
        <p:spPr>
          <a:xfrm>
            <a:off x="671833" y="2444245"/>
            <a:ext cx="4378352" cy="3585403"/>
          </a:xfrm>
          <a:prstGeom prst="rect">
            <a:avLst/>
          </a:prstGeom>
        </p:spPr>
      </p:pic>
      <p:sp>
        <p:nvSpPr>
          <p:cNvPr id="15" name="Rectangle 14">
            <a:extLst>
              <a:ext uri="{FF2B5EF4-FFF2-40B4-BE49-F238E27FC236}">
                <a16:creationId xmlns:a16="http://schemas.microsoft.com/office/drawing/2014/main" id="{CAA6F06A-E4DD-FCFF-F463-D07EA5DB0A89}"/>
              </a:ext>
            </a:extLst>
          </p:cNvPr>
          <p:cNvSpPr/>
          <p:nvPr/>
        </p:nvSpPr>
        <p:spPr>
          <a:xfrm>
            <a:off x="4804521" y="3530326"/>
            <a:ext cx="392448" cy="12999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022835A7-72F6-0A08-98D0-0ED353985231}"/>
              </a:ext>
            </a:extLst>
          </p:cNvPr>
          <p:cNvSpPr txBox="1"/>
          <p:nvPr/>
        </p:nvSpPr>
        <p:spPr>
          <a:xfrm>
            <a:off x="4717519" y="3530326"/>
            <a:ext cx="757084" cy="307777"/>
          </a:xfrm>
          <a:prstGeom prst="rect">
            <a:avLst/>
          </a:prstGeom>
          <a:noFill/>
        </p:spPr>
        <p:txBody>
          <a:bodyPr wrap="square" rtlCol="0">
            <a:spAutoFit/>
          </a:bodyPr>
          <a:lstStyle/>
          <a:p>
            <a:r>
              <a:rPr lang="en-NZ" sz="1400" dirty="0">
                <a:latin typeface="Abadi" panose="020B0604020104020204" pitchFamily="34" charset="0"/>
              </a:rPr>
              <a:t>High</a:t>
            </a:r>
            <a:endParaRPr lang="en-AU" sz="1400" dirty="0">
              <a:latin typeface="Abadi" panose="020B0604020104020204" pitchFamily="34" charset="0"/>
            </a:endParaRPr>
          </a:p>
        </p:txBody>
      </p:sp>
      <p:sp>
        <p:nvSpPr>
          <p:cNvPr id="12" name="TextBox 11">
            <a:extLst>
              <a:ext uri="{FF2B5EF4-FFF2-40B4-BE49-F238E27FC236}">
                <a16:creationId xmlns:a16="http://schemas.microsoft.com/office/drawing/2014/main" id="{60308FB8-F6E5-F46C-BA99-A7FEE5FEF44C}"/>
              </a:ext>
            </a:extLst>
          </p:cNvPr>
          <p:cNvSpPr txBox="1"/>
          <p:nvPr/>
        </p:nvSpPr>
        <p:spPr>
          <a:xfrm>
            <a:off x="4735419" y="4552838"/>
            <a:ext cx="757084" cy="307777"/>
          </a:xfrm>
          <a:prstGeom prst="rect">
            <a:avLst/>
          </a:prstGeom>
          <a:noFill/>
        </p:spPr>
        <p:txBody>
          <a:bodyPr wrap="square" rtlCol="0">
            <a:spAutoFit/>
          </a:bodyPr>
          <a:lstStyle/>
          <a:p>
            <a:r>
              <a:rPr lang="en-NZ" sz="1400" dirty="0">
                <a:latin typeface="Abadi" panose="020B0604020104020204" pitchFamily="34" charset="0"/>
              </a:rPr>
              <a:t>Low</a:t>
            </a:r>
            <a:endParaRPr lang="en-AU" sz="1400" dirty="0">
              <a:latin typeface="Abadi" panose="020B0604020104020204" pitchFamily="34" charset="0"/>
            </a:endParaRPr>
          </a:p>
        </p:txBody>
      </p:sp>
      <p:pic>
        <p:nvPicPr>
          <p:cNvPr id="21" name="Picture 20" descr="Chart&#10;&#10;Description automatically generated">
            <a:extLst>
              <a:ext uri="{FF2B5EF4-FFF2-40B4-BE49-F238E27FC236}">
                <a16:creationId xmlns:a16="http://schemas.microsoft.com/office/drawing/2014/main" id="{79B85470-6520-567B-F03B-9ACBF8C62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188" y="2440401"/>
            <a:ext cx="6001340" cy="3598771"/>
          </a:xfrm>
          <a:prstGeom prst="rect">
            <a:avLst/>
          </a:prstGeom>
        </p:spPr>
      </p:pic>
      <p:pic>
        <p:nvPicPr>
          <p:cNvPr id="24" name="Picture 23" descr="Chart&#10;&#10;Description automatically generated">
            <a:extLst>
              <a:ext uri="{FF2B5EF4-FFF2-40B4-BE49-F238E27FC236}">
                <a16:creationId xmlns:a16="http://schemas.microsoft.com/office/drawing/2014/main" id="{560080DD-6B4F-E092-1D05-07FAA09DB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095" y="2440401"/>
            <a:ext cx="6001340" cy="3598771"/>
          </a:xfrm>
          <a:prstGeom prst="rect">
            <a:avLst/>
          </a:prstGeom>
        </p:spPr>
      </p:pic>
      <p:pic>
        <p:nvPicPr>
          <p:cNvPr id="11" name="Picture 10" descr="Chart&#10;&#10;Description automatically generated">
            <a:extLst>
              <a:ext uri="{FF2B5EF4-FFF2-40B4-BE49-F238E27FC236}">
                <a16:creationId xmlns:a16="http://schemas.microsoft.com/office/drawing/2014/main" id="{36E07FD4-7B2D-6825-438F-B0C514494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7187" y="2434720"/>
            <a:ext cx="5975672" cy="3585403"/>
          </a:xfrm>
          <a:prstGeom prst="rect">
            <a:avLst/>
          </a:prstGeom>
        </p:spPr>
      </p:pic>
      <p:sp>
        <p:nvSpPr>
          <p:cNvPr id="16" name="TextBox 15">
            <a:extLst>
              <a:ext uri="{FF2B5EF4-FFF2-40B4-BE49-F238E27FC236}">
                <a16:creationId xmlns:a16="http://schemas.microsoft.com/office/drawing/2014/main" id="{39A609EE-01DD-07D8-A2AC-EE924038C0CC}"/>
              </a:ext>
            </a:extLst>
          </p:cNvPr>
          <p:cNvSpPr txBox="1"/>
          <p:nvPr/>
        </p:nvSpPr>
        <p:spPr>
          <a:xfrm>
            <a:off x="9695235" y="2899883"/>
            <a:ext cx="1658565" cy="646331"/>
          </a:xfrm>
          <a:prstGeom prst="rect">
            <a:avLst/>
          </a:prstGeom>
          <a:solidFill>
            <a:srgbClr val="FFFFFF"/>
          </a:solidFill>
        </p:spPr>
        <p:txBody>
          <a:bodyPr wrap="square" rtlCol="0">
            <a:spAutoFit/>
          </a:bodyPr>
          <a:lstStyle/>
          <a:p>
            <a:r>
              <a:rPr lang="en-NZ" dirty="0">
                <a:latin typeface="Abadi" panose="020B0604020104020204" pitchFamily="34" charset="0"/>
              </a:rPr>
              <a:t>Probability of next step</a:t>
            </a:r>
            <a:endParaRPr lang="en-AU" dirty="0">
              <a:latin typeface="Abadi" panose="020B0604020104020204" pitchFamily="34" charset="0"/>
            </a:endParaRPr>
          </a:p>
        </p:txBody>
      </p:sp>
      <p:sp>
        <p:nvSpPr>
          <p:cNvPr id="17" name="Rectangle 16">
            <a:extLst>
              <a:ext uri="{FF2B5EF4-FFF2-40B4-BE49-F238E27FC236}">
                <a16:creationId xmlns:a16="http://schemas.microsoft.com/office/drawing/2014/main" id="{5BFBCCCE-70AD-9415-D5F0-67D743066614}"/>
              </a:ext>
            </a:extLst>
          </p:cNvPr>
          <p:cNvSpPr/>
          <p:nvPr/>
        </p:nvSpPr>
        <p:spPr>
          <a:xfrm>
            <a:off x="10041190" y="3492226"/>
            <a:ext cx="392448" cy="13683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18F062F4-1FC3-B6D4-99E6-989143FB4E37}"/>
              </a:ext>
            </a:extLst>
          </p:cNvPr>
          <p:cNvSpPr txBox="1"/>
          <p:nvPr/>
        </p:nvSpPr>
        <p:spPr>
          <a:xfrm>
            <a:off x="9978712" y="3519471"/>
            <a:ext cx="757084" cy="307777"/>
          </a:xfrm>
          <a:prstGeom prst="rect">
            <a:avLst/>
          </a:prstGeom>
          <a:noFill/>
        </p:spPr>
        <p:txBody>
          <a:bodyPr wrap="square" rtlCol="0">
            <a:spAutoFit/>
          </a:bodyPr>
          <a:lstStyle/>
          <a:p>
            <a:r>
              <a:rPr lang="en-NZ" sz="1400" dirty="0">
                <a:latin typeface="Abadi" panose="020B0604020104020204" pitchFamily="34" charset="0"/>
              </a:rPr>
              <a:t>High</a:t>
            </a:r>
            <a:endParaRPr lang="en-AU" sz="1400" dirty="0">
              <a:latin typeface="Abadi" panose="020B0604020104020204" pitchFamily="34" charset="0"/>
            </a:endParaRPr>
          </a:p>
        </p:txBody>
      </p:sp>
      <p:sp>
        <p:nvSpPr>
          <p:cNvPr id="19" name="TextBox 18">
            <a:extLst>
              <a:ext uri="{FF2B5EF4-FFF2-40B4-BE49-F238E27FC236}">
                <a16:creationId xmlns:a16="http://schemas.microsoft.com/office/drawing/2014/main" id="{613CE28F-0003-C735-93E2-05DFF72B08AB}"/>
              </a:ext>
            </a:extLst>
          </p:cNvPr>
          <p:cNvSpPr txBox="1"/>
          <p:nvPr/>
        </p:nvSpPr>
        <p:spPr>
          <a:xfrm>
            <a:off x="9978712" y="4522480"/>
            <a:ext cx="757084" cy="307777"/>
          </a:xfrm>
          <a:prstGeom prst="rect">
            <a:avLst/>
          </a:prstGeom>
          <a:noFill/>
        </p:spPr>
        <p:txBody>
          <a:bodyPr wrap="square" rtlCol="0">
            <a:spAutoFit/>
          </a:bodyPr>
          <a:lstStyle/>
          <a:p>
            <a:r>
              <a:rPr lang="en-NZ" sz="1400" dirty="0">
                <a:latin typeface="Abadi" panose="020B0604020104020204" pitchFamily="34" charset="0"/>
              </a:rPr>
              <a:t>Low</a:t>
            </a:r>
            <a:endParaRPr lang="en-AU" sz="1400" dirty="0">
              <a:latin typeface="Abadi" panose="020B0604020104020204" pitchFamily="34" charset="0"/>
            </a:endParaRPr>
          </a:p>
        </p:txBody>
      </p:sp>
      <p:sp>
        <p:nvSpPr>
          <p:cNvPr id="14" name="TextBox 13">
            <a:extLst>
              <a:ext uri="{FF2B5EF4-FFF2-40B4-BE49-F238E27FC236}">
                <a16:creationId xmlns:a16="http://schemas.microsoft.com/office/drawing/2014/main" id="{AC3BA3C8-23E6-B7E2-A67A-33F99CD7CBBA}"/>
              </a:ext>
            </a:extLst>
          </p:cNvPr>
          <p:cNvSpPr txBox="1"/>
          <p:nvPr/>
        </p:nvSpPr>
        <p:spPr>
          <a:xfrm>
            <a:off x="4439886" y="2922095"/>
            <a:ext cx="1658565" cy="646331"/>
          </a:xfrm>
          <a:prstGeom prst="rect">
            <a:avLst/>
          </a:prstGeom>
          <a:solidFill>
            <a:srgbClr val="FFFFFF"/>
          </a:solidFill>
        </p:spPr>
        <p:txBody>
          <a:bodyPr wrap="square" rtlCol="0">
            <a:spAutoFit/>
          </a:bodyPr>
          <a:lstStyle/>
          <a:p>
            <a:r>
              <a:rPr lang="en-NZ" dirty="0">
                <a:latin typeface="Abadi" panose="020B0604020104020204" pitchFamily="34" charset="0"/>
              </a:rPr>
              <a:t>Habitat suitability</a:t>
            </a:r>
            <a:endParaRPr lang="en-AU" dirty="0">
              <a:latin typeface="Abadi" panose="020B0604020104020204" pitchFamily="34" charset="0"/>
            </a:endParaRPr>
          </a:p>
        </p:txBody>
      </p:sp>
      <p:pic>
        <p:nvPicPr>
          <p:cNvPr id="26" name="Picture 25">
            <a:extLst>
              <a:ext uri="{FF2B5EF4-FFF2-40B4-BE49-F238E27FC236}">
                <a16:creationId xmlns:a16="http://schemas.microsoft.com/office/drawing/2014/main" id="{487147B8-68FC-B058-4C78-0C674AD7C7C2}"/>
              </a:ext>
            </a:extLst>
          </p:cNvPr>
          <p:cNvPicPr>
            <a:picLocks noChangeAspect="1"/>
          </p:cNvPicPr>
          <p:nvPr/>
        </p:nvPicPr>
        <p:blipFill>
          <a:blip r:embed="rId6"/>
          <a:stretch>
            <a:fillRect/>
          </a:stretch>
        </p:blipFill>
        <p:spPr>
          <a:xfrm>
            <a:off x="5694097" y="1330693"/>
            <a:ext cx="6011197" cy="844512"/>
          </a:xfrm>
          <a:prstGeom prst="rect">
            <a:avLst/>
          </a:prstGeom>
        </p:spPr>
      </p:pic>
      <p:sp>
        <p:nvSpPr>
          <p:cNvPr id="27" name="TextBox 26">
            <a:extLst>
              <a:ext uri="{FF2B5EF4-FFF2-40B4-BE49-F238E27FC236}">
                <a16:creationId xmlns:a16="http://schemas.microsoft.com/office/drawing/2014/main" id="{09D091B2-7A71-CAF7-8D7E-B67044D91155}"/>
              </a:ext>
            </a:extLst>
          </p:cNvPr>
          <p:cNvSpPr txBox="1"/>
          <p:nvPr/>
        </p:nvSpPr>
        <p:spPr>
          <a:xfrm>
            <a:off x="7424612" y="449496"/>
            <a:ext cx="2330246" cy="369332"/>
          </a:xfrm>
          <a:prstGeom prst="rect">
            <a:avLst/>
          </a:prstGeom>
          <a:noFill/>
        </p:spPr>
        <p:txBody>
          <a:bodyPr wrap="square" rtlCol="0">
            <a:spAutoFit/>
          </a:bodyPr>
          <a:lstStyle/>
          <a:p>
            <a:r>
              <a:rPr lang="en-NZ" dirty="0">
                <a:latin typeface="Abadi" panose="020B0604020104020204" pitchFamily="34" charset="0"/>
              </a:rPr>
              <a:t>movement kernel</a:t>
            </a:r>
            <a:endParaRPr lang="en-AU" dirty="0">
              <a:latin typeface="Abadi" panose="020B0604020104020204" pitchFamily="34" charset="0"/>
            </a:endParaRPr>
          </a:p>
        </p:txBody>
      </p:sp>
      <p:sp>
        <p:nvSpPr>
          <p:cNvPr id="28" name="TextBox 27">
            <a:extLst>
              <a:ext uri="{FF2B5EF4-FFF2-40B4-BE49-F238E27FC236}">
                <a16:creationId xmlns:a16="http://schemas.microsoft.com/office/drawing/2014/main" id="{CCC3203A-820E-EE60-0433-7354DFAE90F9}"/>
              </a:ext>
            </a:extLst>
          </p:cNvPr>
          <p:cNvSpPr txBox="1"/>
          <p:nvPr/>
        </p:nvSpPr>
        <p:spPr>
          <a:xfrm>
            <a:off x="9409359" y="575604"/>
            <a:ext cx="2553547" cy="369332"/>
          </a:xfrm>
          <a:prstGeom prst="rect">
            <a:avLst/>
          </a:prstGeom>
          <a:noFill/>
        </p:spPr>
        <p:txBody>
          <a:bodyPr wrap="square" rtlCol="0">
            <a:spAutoFit/>
          </a:bodyPr>
          <a:lstStyle/>
          <a:p>
            <a:pPr algn="ctr"/>
            <a:r>
              <a:rPr lang="en-NZ" dirty="0">
                <a:latin typeface="Abadi" panose="020B0604020104020204" pitchFamily="34" charset="0"/>
              </a:rPr>
              <a:t>habitat selection</a:t>
            </a:r>
            <a:endParaRPr lang="en-AU" dirty="0">
              <a:latin typeface="Abadi" panose="020B0604020104020204" pitchFamily="34" charset="0"/>
            </a:endParaRPr>
          </a:p>
        </p:txBody>
      </p:sp>
      <p:cxnSp>
        <p:nvCxnSpPr>
          <p:cNvPr id="29" name="Straight Arrow Connector 28">
            <a:extLst>
              <a:ext uri="{FF2B5EF4-FFF2-40B4-BE49-F238E27FC236}">
                <a16:creationId xmlns:a16="http://schemas.microsoft.com/office/drawing/2014/main" id="{47026D59-87BD-24B3-4A08-A7DC49892CCA}"/>
              </a:ext>
            </a:extLst>
          </p:cNvPr>
          <p:cNvCxnSpPr>
            <a:cxnSpLocks/>
            <a:stCxn id="27" idx="2"/>
          </p:cNvCxnSpPr>
          <p:nvPr/>
        </p:nvCxnSpPr>
        <p:spPr>
          <a:xfrm>
            <a:off x="8589735" y="818828"/>
            <a:ext cx="574441" cy="601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924BD33-A2CF-542A-0BAA-B6D45A3695B5}"/>
              </a:ext>
            </a:extLst>
          </p:cNvPr>
          <p:cNvCxnSpPr>
            <a:cxnSpLocks/>
            <a:stCxn id="28" idx="2"/>
          </p:cNvCxnSpPr>
          <p:nvPr/>
        </p:nvCxnSpPr>
        <p:spPr>
          <a:xfrm>
            <a:off x="10686133" y="944936"/>
            <a:ext cx="0" cy="369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B7C3AFD-51D6-8F02-25A2-8D83447EA85F}"/>
              </a:ext>
            </a:extLst>
          </p:cNvPr>
          <p:cNvSpPr txBox="1"/>
          <p:nvPr/>
        </p:nvSpPr>
        <p:spPr>
          <a:xfrm>
            <a:off x="5388709" y="921029"/>
            <a:ext cx="2464487" cy="369332"/>
          </a:xfrm>
          <a:prstGeom prst="rect">
            <a:avLst/>
          </a:prstGeom>
          <a:noFill/>
        </p:spPr>
        <p:txBody>
          <a:bodyPr wrap="square" rtlCol="0">
            <a:spAutoFit/>
          </a:bodyPr>
          <a:lstStyle/>
          <a:p>
            <a:r>
              <a:rPr lang="en-NZ">
                <a:latin typeface="Abadi" panose="020B0604020104020204" pitchFamily="34" charset="0"/>
              </a:rPr>
              <a:t>probability of next step</a:t>
            </a:r>
            <a:endParaRPr lang="en-AU">
              <a:latin typeface="Abadi" panose="020B0604020104020204" pitchFamily="34" charset="0"/>
            </a:endParaRPr>
          </a:p>
        </p:txBody>
      </p:sp>
      <p:cxnSp>
        <p:nvCxnSpPr>
          <p:cNvPr id="32" name="Straight Arrow Connector 31">
            <a:extLst>
              <a:ext uri="{FF2B5EF4-FFF2-40B4-BE49-F238E27FC236}">
                <a16:creationId xmlns:a16="http://schemas.microsoft.com/office/drawing/2014/main" id="{94A01D7F-F20C-E796-536A-FD6554F58E17}"/>
              </a:ext>
            </a:extLst>
          </p:cNvPr>
          <p:cNvCxnSpPr>
            <a:cxnSpLocks/>
            <a:stCxn id="31" idx="2"/>
          </p:cNvCxnSpPr>
          <p:nvPr/>
        </p:nvCxnSpPr>
        <p:spPr>
          <a:xfrm flipH="1">
            <a:off x="6542350" y="1290361"/>
            <a:ext cx="78603" cy="177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69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ollage of images of different colored spots&#10;&#10;Description automatically generated">
            <a:extLst>
              <a:ext uri="{FF2B5EF4-FFF2-40B4-BE49-F238E27FC236}">
                <a16:creationId xmlns:a16="http://schemas.microsoft.com/office/drawing/2014/main" id="{54C7F614-13B4-B934-82F0-9A84F22C92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6835" b="46285"/>
          <a:stretch/>
        </p:blipFill>
        <p:spPr>
          <a:xfrm>
            <a:off x="1027874" y="1154871"/>
            <a:ext cx="4785403" cy="4394297"/>
          </a:xfrm>
        </p:spPr>
      </p:pic>
      <p:sp>
        <p:nvSpPr>
          <p:cNvPr id="4" name="Footer Placeholder 3">
            <a:extLst>
              <a:ext uri="{FF2B5EF4-FFF2-40B4-BE49-F238E27FC236}">
                <a16:creationId xmlns:a16="http://schemas.microsoft.com/office/drawing/2014/main" id="{FC797F23-D41C-9455-F1A5-858253F0B210}"/>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B8284BA9-0C64-4628-CCE6-7026B4B04B86}"/>
              </a:ext>
            </a:extLst>
          </p:cNvPr>
          <p:cNvSpPr>
            <a:spLocks noGrp="1"/>
          </p:cNvSpPr>
          <p:nvPr>
            <p:ph type="sldNum" sz="quarter" idx="12"/>
          </p:nvPr>
        </p:nvSpPr>
        <p:spPr/>
        <p:txBody>
          <a:bodyPr/>
          <a:lstStyle/>
          <a:p>
            <a:fld id="{286517B3-5246-42DA-959F-1EB672746CE0}" type="slidenum">
              <a:rPr lang="en-AU" smtClean="0"/>
              <a:t>15</a:t>
            </a:fld>
            <a:endParaRPr lang="en-AU"/>
          </a:p>
        </p:txBody>
      </p:sp>
      <p:pic>
        <p:nvPicPr>
          <p:cNvPr id="8" name="Content Placeholder 6" descr="A collage of images of different colored spots&#10;&#10;Description automatically generated">
            <a:extLst>
              <a:ext uri="{FF2B5EF4-FFF2-40B4-BE49-F238E27FC236}">
                <a16:creationId xmlns:a16="http://schemas.microsoft.com/office/drawing/2014/main" id="{3147B1F0-A70B-19C8-9677-1E85B08CB871}"/>
              </a:ext>
            </a:extLst>
          </p:cNvPr>
          <p:cNvPicPr>
            <a:picLocks noChangeAspect="1"/>
          </p:cNvPicPr>
          <p:nvPr/>
        </p:nvPicPr>
        <p:blipFill rotWithShape="1">
          <a:blip r:embed="rId2">
            <a:extLst>
              <a:ext uri="{28A0092B-C50C-407E-A947-70E740481C1C}">
                <a14:useLocalDpi xmlns:a14="http://schemas.microsoft.com/office/drawing/2010/main" val="0"/>
              </a:ext>
            </a:extLst>
          </a:blip>
          <a:srcRect t="52989" r="46835"/>
          <a:stretch/>
        </p:blipFill>
        <p:spPr>
          <a:xfrm>
            <a:off x="6378723" y="1655382"/>
            <a:ext cx="4785403" cy="3845808"/>
          </a:xfrm>
          <a:prstGeom prst="rect">
            <a:avLst/>
          </a:prstGeom>
        </p:spPr>
      </p:pic>
      <p:sp>
        <p:nvSpPr>
          <p:cNvPr id="9" name="Rectangle 8">
            <a:extLst>
              <a:ext uri="{FF2B5EF4-FFF2-40B4-BE49-F238E27FC236}">
                <a16:creationId xmlns:a16="http://schemas.microsoft.com/office/drawing/2014/main" id="{DD5F0C3E-CC1F-DD41-3054-97BBC379FD52}"/>
              </a:ext>
            </a:extLst>
          </p:cNvPr>
          <p:cNvSpPr/>
          <p:nvPr/>
        </p:nvSpPr>
        <p:spPr>
          <a:xfrm>
            <a:off x="2568222" y="4521199"/>
            <a:ext cx="270933" cy="349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DD64255E-D1D0-DFE2-6D36-228C780A7CC6}"/>
              </a:ext>
            </a:extLst>
          </p:cNvPr>
          <p:cNvSpPr/>
          <p:nvPr/>
        </p:nvSpPr>
        <p:spPr>
          <a:xfrm>
            <a:off x="7353625" y="4492977"/>
            <a:ext cx="270933" cy="349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a:extLst>
              <a:ext uri="{FF2B5EF4-FFF2-40B4-BE49-F238E27FC236}">
                <a16:creationId xmlns:a16="http://schemas.microsoft.com/office/drawing/2014/main" id="{7A9CD165-1811-193F-5F2A-AF4B9045D90C}"/>
              </a:ext>
            </a:extLst>
          </p:cNvPr>
          <p:cNvCxnSpPr>
            <a:cxnSpLocks/>
          </p:cNvCxnSpPr>
          <p:nvPr/>
        </p:nvCxnSpPr>
        <p:spPr>
          <a:xfrm flipV="1">
            <a:off x="3544711" y="1817511"/>
            <a:ext cx="3623734" cy="127564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79D1187-900E-17CA-2F07-73B60283017E}"/>
              </a:ext>
            </a:extLst>
          </p:cNvPr>
          <p:cNvCxnSpPr>
            <a:cxnSpLocks/>
          </p:cNvCxnSpPr>
          <p:nvPr/>
        </p:nvCxnSpPr>
        <p:spPr>
          <a:xfrm>
            <a:off x="3544711" y="3578578"/>
            <a:ext cx="3623734" cy="1388533"/>
          </a:xfrm>
          <a:prstGeom prst="line">
            <a:avLst/>
          </a:prstGeom>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D08356E8-56DC-AB89-62E3-2F6B7FFEA05C}"/>
              </a:ext>
            </a:extLst>
          </p:cNvPr>
          <p:cNvSpPr/>
          <p:nvPr/>
        </p:nvSpPr>
        <p:spPr>
          <a:xfrm>
            <a:off x="3025422" y="3093156"/>
            <a:ext cx="519289" cy="4854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10452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292E-D76E-FB74-07C1-58C9FDDFCE92}"/>
              </a:ext>
            </a:extLst>
          </p:cNvPr>
          <p:cNvSpPr>
            <a:spLocks noGrp="1"/>
          </p:cNvSpPr>
          <p:nvPr>
            <p:ph type="title"/>
          </p:nvPr>
        </p:nvSpPr>
        <p:spPr/>
        <p:txBody>
          <a:bodyPr/>
          <a:lstStyle/>
          <a:p>
            <a:r>
              <a:rPr lang="en-NZ" dirty="0"/>
              <a:t>Why it’s limited</a:t>
            </a:r>
            <a:endParaRPr lang="en-AU" dirty="0"/>
          </a:p>
        </p:txBody>
      </p:sp>
      <p:sp>
        <p:nvSpPr>
          <p:cNvPr id="3" name="Content Placeholder 2">
            <a:extLst>
              <a:ext uri="{FF2B5EF4-FFF2-40B4-BE49-F238E27FC236}">
                <a16:creationId xmlns:a16="http://schemas.microsoft.com/office/drawing/2014/main" id="{1738FBF7-7998-8B3B-6301-86FDEBD30502}"/>
              </a:ext>
            </a:extLst>
          </p:cNvPr>
          <p:cNvSpPr>
            <a:spLocks noGrp="1"/>
          </p:cNvSpPr>
          <p:nvPr>
            <p:ph idx="1"/>
          </p:nvPr>
        </p:nvSpPr>
        <p:spPr/>
        <p:txBody>
          <a:bodyPr/>
          <a:lstStyle/>
          <a:p>
            <a:r>
              <a:rPr lang="en-NZ" dirty="0"/>
              <a:t>Limited flexibility of responses</a:t>
            </a:r>
          </a:p>
          <a:p>
            <a:r>
              <a:rPr lang="en-NZ" dirty="0"/>
              <a:t>Multiscale temporal dynamics difficult to fit and interpret</a:t>
            </a:r>
          </a:p>
          <a:p>
            <a:r>
              <a:rPr lang="en-NZ" dirty="0"/>
              <a:t>Interactions between covariates difficult to fit and interpret</a:t>
            </a:r>
          </a:p>
        </p:txBody>
      </p:sp>
      <p:sp>
        <p:nvSpPr>
          <p:cNvPr id="4" name="Footer Placeholder 3">
            <a:extLst>
              <a:ext uri="{FF2B5EF4-FFF2-40B4-BE49-F238E27FC236}">
                <a16:creationId xmlns:a16="http://schemas.microsoft.com/office/drawing/2014/main" id="{8FB66F7D-752A-4EBF-714F-71A7AB0B6B5D}"/>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ADC6A338-ED4E-B747-0439-2D0E8BE6AF65}"/>
              </a:ext>
            </a:extLst>
          </p:cNvPr>
          <p:cNvSpPr>
            <a:spLocks noGrp="1"/>
          </p:cNvSpPr>
          <p:nvPr>
            <p:ph type="sldNum" sz="quarter" idx="12"/>
          </p:nvPr>
        </p:nvSpPr>
        <p:spPr/>
        <p:txBody>
          <a:bodyPr/>
          <a:lstStyle/>
          <a:p>
            <a:fld id="{286517B3-5246-42DA-959F-1EB672746CE0}" type="slidenum">
              <a:rPr lang="en-AU" smtClean="0"/>
              <a:t>16</a:t>
            </a:fld>
            <a:endParaRPr lang="en-AU"/>
          </a:p>
        </p:txBody>
      </p:sp>
    </p:spTree>
    <p:extLst>
      <p:ext uri="{BB962C8B-B14F-4D97-AF65-F5344CB8AC3E}">
        <p14:creationId xmlns:p14="http://schemas.microsoft.com/office/powerpoint/2010/main" val="30993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B591B5F3-E3CB-EA04-59F4-3C99B68D2D4C}"/>
              </a:ext>
            </a:extLst>
          </p:cNvPr>
          <p:cNvSpPr/>
          <p:nvPr/>
        </p:nvSpPr>
        <p:spPr>
          <a:xfrm>
            <a:off x="4486683" y="2071291"/>
            <a:ext cx="417358" cy="406886"/>
          </a:xfrm>
          <a:prstGeom prst="ellipse">
            <a:avLst/>
          </a:prstGeom>
          <a:solidFill>
            <a:srgbClr val="43B278"/>
          </a:solidFill>
          <a:ln>
            <a:solidFill>
              <a:srgbClr val="43B2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Footer Placeholder 3">
            <a:extLst>
              <a:ext uri="{FF2B5EF4-FFF2-40B4-BE49-F238E27FC236}">
                <a16:creationId xmlns:a16="http://schemas.microsoft.com/office/drawing/2014/main" id="{6DC76EFB-28C1-817F-7FBA-A0304610A3FD}"/>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1A0C2E46-1DDA-32E3-E51D-B3DA03FDEE2C}"/>
              </a:ext>
            </a:extLst>
          </p:cNvPr>
          <p:cNvSpPr>
            <a:spLocks noGrp="1"/>
          </p:cNvSpPr>
          <p:nvPr>
            <p:ph type="sldNum" sz="quarter" idx="12"/>
          </p:nvPr>
        </p:nvSpPr>
        <p:spPr/>
        <p:txBody>
          <a:bodyPr/>
          <a:lstStyle/>
          <a:p>
            <a:fld id="{286517B3-5246-42DA-959F-1EB672746CE0}" type="slidenum">
              <a:rPr lang="en-AU" smtClean="0"/>
              <a:t>17</a:t>
            </a:fld>
            <a:endParaRPr lang="en-AU"/>
          </a:p>
        </p:txBody>
      </p:sp>
      <p:pic>
        <p:nvPicPr>
          <p:cNvPr id="6" name="Picture 5" descr="Chart&#10;&#10;Description automatically generated">
            <a:extLst>
              <a:ext uri="{FF2B5EF4-FFF2-40B4-BE49-F238E27FC236}">
                <a16:creationId xmlns:a16="http://schemas.microsoft.com/office/drawing/2014/main" id="{39D1E8DA-13CE-D94B-918A-CC3E0B1932C6}"/>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1543" r="23803" b="11651"/>
          <a:stretch/>
        </p:blipFill>
        <p:spPr>
          <a:xfrm>
            <a:off x="1313936" y="1411245"/>
            <a:ext cx="2022561" cy="1960605"/>
          </a:xfrm>
          <a:prstGeom prst="rect">
            <a:avLst/>
          </a:prstGeom>
        </p:spPr>
      </p:pic>
      <p:pic>
        <p:nvPicPr>
          <p:cNvPr id="7" name="Picture 6" descr="Chart&#10;&#10;Description automatically generated">
            <a:extLst>
              <a:ext uri="{FF2B5EF4-FFF2-40B4-BE49-F238E27FC236}">
                <a16:creationId xmlns:a16="http://schemas.microsoft.com/office/drawing/2014/main" id="{A8FE9058-9FB4-CB00-448B-3E6892CBCDCA}"/>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21590" t="1755" r="26352" b="11732"/>
          <a:stretch/>
        </p:blipFill>
        <p:spPr>
          <a:xfrm>
            <a:off x="1093304" y="1673417"/>
            <a:ext cx="1926473" cy="1919832"/>
          </a:xfrm>
          <a:prstGeom prst="rect">
            <a:avLst/>
          </a:prstGeom>
        </p:spPr>
      </p:pic>
      <p:pic>
        <p:nvPicPr>
          <p:cNvPr id="8" name="Picture 7" descr="Chart&#10;&#10;Description automatically generated">
            <a:extLst>
              <a:ext uri="{FF2B5EF4-FFF2-40B4-BE49-F238E27FC236}">
                <a16:creationId xmlns:a16="http://schemas.microsoft.com/office/drawing/2014/main" id="{CC7D4FE0-1777-9839-6202-ED1174461371}"/>
              </a:ext>
            </a:extLst>
          </p:cNvPr>
          <p:cNvPicPr>
            <a:picLocks noChangeAspect="1"/>
          </p:cNvPicPr>
          <p:nvPr/>
        </p:nvPicPr>
        <p:blipFill rotWithShape="1">
          <a:blip r:embed="rId3">
            <a:extLst>
              <a:ext uri="{28A0092B-C50C-407E-A947-70E740481C1C}">
                <a14:useLocalDpi xmlns:a14="http://schemas.microsoft.com/office/drawing/2010/main" val="0"/>
              </a:ext>
            </a:extLst>
          </a:blip>
          <a:srcRect l="12831" t="2125" r="26593"/>
          <a:stretch/>
        </p:blipFill>
        <p:spPr>
          <a:xfrm>
            <a:off x="551157" y="1869598"/>
            <a:ext cx="2241704" cy="2171997"/>
          </a:xfrm>
          <a:prstGeom prst="rect">
            <a:avLst/>
          </a:prstGeom>
        </p:spPr>
      </p:pic>
      <p:pic>
        <p:nvPicPr>
          <p:cNvPr id="9" name="Picture 8" descr="Chart&#10;&#10;Description automatically generated">
            <a:extLst>
              <a:ext uri="{FF2B5EF4-FFF2-40B4-BE49-F238E27FC236}">
                <a16:creationId xmlns:a16="http://schemas.microsoft.com/office/drawing/2014/main" id="{FED547B4-3B31-C009-A281-85A7635EBA77}"/>
              </a:ext>
            </a:extLst>
          </p:cNvPr>
          <p:cNvPicPr>
            <a:picLocks noChangeAspect="1"/>
          </p:cNvPicPr>
          <p:nvPr/>
        </p:nvPicPr>
        <p:blipFill rotWithShape="1">
          <a:blip r:embed="rId4">
            <a:extLst>
              <a:ext uri="{28A0092B-C50C-407E-A947-70E740481C1C}">
                <a14:useLocalDpi xmlns:a14="http://schemas.microsoft.com/office/drawing/2010/main" val="0"/>
              </a:ext>
            </a:extLst>
          </a:blip>
          <a:srcRect r="19951"/>
          <a:stretch/>
        </p:blipFill>
        <p:spPr>
          <a:xfrm>
            <a:off x="6453504" y="2242209"/>
            <a:ext cx="4804002" cy="3598771"/>
          </a:xfrm>
          <a:prstGeom prst="rect">
            <a:avLst/>
          </a:prstGeom>
        </p:spPr>
      </p:pic>
      <p:sp>
        <p:nvSpPr>
          <p:cNvPr id="10" name="TextBox 9">
            <a:extLst>
              <a:ext uri="{FF2B5EF4-FFF2-40B4-BE49-F238E27FC236}">
                <a16:creationId xmlns:a16="http://schemas.microsoft.com/office/drawing/2014/main" id="{181A9C74-C3AA-CF86-EF79-F7C06B545B55}"/>
              </a:ext>
            </a:extLst>
          </p:cNvPr>
          <p:cNvSpPr txBox="1"/>
          <p:nvPr/>
        </p:nvSpPr>
        <p:spPr>
          <a:xfrm>
            <a:off x="1623751" y="782042"/>
            <a:ext cx="1658565" cy="646331"/>
          </a:xfrm>
          <a:prstGeom prst="rect">
            <a:avLst/>
          </a:prstGeom>
          <a:solidFill>
            <a:srgbClr val="FFFFFF"/>
          </a:solidFill>
        </p:spPr>
        <p:txBody>
          <a:bodyPr wrap="square" rtlCol="0">
            <a:spAutoFit/>
          </a:bodyPr>
          <a:lstStyle/>
          <a:p>
            <a:pPr algn="r"/>
            <a:r>
              <a:rPr lang="en-NZ" dirty="0">
                <a:latin typeface="Abadi" panose="020B0604020104020204" pitchFamily="34" charset="0"/>
              </a:rPr>
              <a:t>Habitat covariates</a:t>
            </a:r>
            <a:endParaRPr lang="en-AU" dirty="0">
              <a:latin typeface="Abadi" panose="020B0604020104020204" pitchFamily="34" charset="0"/>
            </a:endParaRPr>
          </a:p>
        </p:txBody>
      </p:sp>
      <p:cxnSp>
        <p:nvCxnSpPr>
          <p:cNvPr id="11" name="Straight Arrow Connector 10">
            <a:extLst>
              <a:ext uri="{FF2B5EF4-FFF2-40B4-BE49-F238E27FC236}">
                <a16:creationId xmlns:a16="http://schemas.microsoft.com/office/drawing/2014/main" id="{C1B2B19A-3FCA-25BA-BD52-8A26D4135247}"/>
              </a:ext>
            </a:extLst>
          </p:cNvPr>
          <p:cNvCxnSpPr>
            <a:cxnSpLocks/>
            <a:stCxn id="289" idx="2"/>
            <a:endCxn id="25" idx="2"/>
          </p:cNvCxnSpPr>
          <p:nvPr/>
        </p:nvCxnSpPr>
        <p:spPr>
          <a:xfrm flipV="1">
            <a:off x="3448024" y="2274734"/>
            <a:ext cx="1038659" cy="20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BDF4D-5461-75AE-AA9A-3C5B18E993CB}"/>
              </a:ext>
            </a:extLst>
          </p:cNvPr>
          <p:cNvCxnSpPr>
            <a:cxnSpLocks/>
            <a:stCxn id="283" idx="3"/>
            <a:endCxn id="25" idx="2"/>
          </p:cNvCxnSpPr>
          <p:nvPr/>
        </p:nvCxnSpPr>
        <p:spPr>
          <a:xfrm flipV="1">
            <a:off x="3460079" y="2274734"/>
            <a:ext cx="1026604" cy="6803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3A941D-807E-A4D3-7CB7-C0D27DA5C4D8}"/>
              </a:ext>
            </a:extLst>
          </p:cNvPr>
          <p:cNvSpPr txBox="1"/>
          <p:nvPr/>
        </p:nvSpPr>
        <p:spPr>
          <a:xfrm>
            <a:off x="738697" y="5069425"/>
            <a:ext cx="2482216" cy="369332"/>
          </a:xfrm>
          <a:prstGeom prst="rect">
            <a:avLst/>
          </a:prstGeom>
          <a:solidFill>
            <a:srgbClr val="FFFFFF"/>
          </a:solidFill>
        </p:spPr>
        <p:txBody>
          <a:bodyPr wrap="square" rtlCol="0">
            <a:spAutoFit/>
          </a:bodyPr>
          <a:lstStyle/>
          <a:p>
            <a:pPr algn="r"/>
            <a:r>
              <a:rPr lang="en-NZ" dirty="0">
                <a:latin typeface="Abadi" panose="020B0604020104020204" pitchFamily="34" charset="0"/>
              </a:rPr>
              <a:t>Hour of the day: 13</a:t>
            </a:r>
            <a:endParaRPr lang="en-AU" dirty="0">
              <a:latin typeface="Abadi" panose="020B0604020104020204" pitchFamily="34" charset="0"/>
            </a:endParaRPr>
          </a:p>
        </p:txBody>
      </p:sp>
      <p:sp>
        <p:nvSpPr>
          <p:cNvPr id="15" name="TextBox 14">
            <a:extLst>
              <a:ext uri="{FF2B5EF4-FFF2-40B4-BE49-F238E27FC236}">
                <a16:creationId xmlns:a16="http://schemas.microsoft.com/office/drawing/2014/main" id="{1AC277E5-FE3B-52ED-570A-91EEF799C8EA}"/>
              </a:ext>
            </a:extLst>
          </p:cNvPr>
          <p:cNvSpPr txBox="1"/>
          <p:nvPr/>
        </p:nvSpPr>
        <p:spPr>
          <a:xfrm>
            <a:off x="247848" y="4171431"/>
            <a:ext cx="1792801" cy="646331"/>
          </a:xfrm>
          <a:prstGeom prst="rect">
            <a:avLst/>
          </a:prstGeom>
          <a:solidFill>
            <a:srgbClr val="FFFFFF"/>
          </a:solidFill>
        </p:spPr>
        <p:txBody>
          <a:bodyPr wrap="square" rtlCol="0">
            <a:spAutoFit/>
          </a:bodyPr>
          <a:lstStyle/>
          <a:p>
            <a:pPr algn="r"/>
            <a:r>
              <a:rPr lang="en-NZ" dirty="0">
                <a:latin typeface="Abadi" panose="020B0604020104020204" pitchFamily="34" charset="0"/>
              </a:rPr>
              <a:t>Previous location density</a:t>
            </a:r>
            <a:endParaRPr lang="en-AU" dirty="0">
              <a:latin typeface="Abadi" panose="020B0604020104020204" pitchFamily="34" charset="0"/>
            </a:endParaRPr>
          </a:p>
        </p:txBody>
      </p:sp>
      <p:sp>
        <p:nvSpPr>
          <p:cNvPr id="16" name="TextBox 15">
            <a:extLst>
              <a:ext uri="{FF2B5EF4-FFF2-40B4-BE49-F238E27FC236}">
                <a16:creationId xmlns:a16="http://schemas.microsoft.com/office/drawing/2014/main" id="{FA1FA610-FC2F-5CA5-908D-F421CA90AFF8}"/>
              </a:ext>
            </a:extLst>
          </p:cNvPr>
          <p:cNvSpPr txBox="1"/>
          <p:nvPr/>
        </p:nvSpPr>
        <p:spPr>
          <a:xfrm>
            <a:off x="862092" y="5620641"/>
            <a:ext cx="2383962" cy="369332"/>
          </a:xfrm>
          <a:prstGeom prst="rect">
            <a:avLst/>
          </a:prstGeom>
          <a:solidFill>
            <a:srgbClr val="FFFFFF"/>
          </a:solidFill>
        </p:spPr>
        <p:txBody>
          <a:bodyPr wrap="square" rtlCol="0">
            <a:spAutoFit/>
          </a:bodyPr>
          <a:lstStyle/>
          <a:p>
            <a:pPr algn="r"/>
            <a:r>
              <a:rPr lang="en-NZ" dirty="0">
                <a:latin typeface="Abadi" panose="020B0604020104020204" pitchFamily="34" charset="0"/>
              </a:rPr>
              <a:t>Day of the year: 271</a:t>
            </a:r>
            <a:endParaRPr lang="en-AU" dirty="0">
              <a:latin typeface="Abadi" panose="020B0604020104020204" pitchFamily="34" charset="0"/>
            </a:endParaRPr>
          </a:p>
        </p:txBody>
      </p:sp>
      <p:sp>
        <p:nvSpPr>
          <p:cNvPr id="17" name="TextBox 16">
            <a:extLst>
              <a:ext uri="{FF2B5EF4-FFF2-40B4-BE49-F238E27FC236}">
                <a16:creationId xmlns:a16="http://schemas.microsoft.com/office/drawing/2014/main" id="{32E24C49-B35F-3C8E-8951-3059988D0511}"/>
              </a:ext>
            </a:extLst>
          </p:cNvPr>
          <p:cNvSpPr txBox="1"/>
          <p:nvPr/>
        </p:nvSpPr>
        <p:spPr>
          <a:xfrm>
            <a:off x="7596984" y="1905402"/>
            <a:ext cx="3317807" cy="369332"/>
          </a:xfrm>
          <a:prstGeom prst="rect">
            <a:avLst/>
          </a:prstGeom>
          <a:solidFill>
            <a:srgbClr val="FFFFFF"/>
          </a:solidFill>
        </p:spPr>
        <p:txBody>
          <a:bodyPr wrap="square" rtlCol="0">
            <a:spAutoFit/>
          </a:bodyPr>
          <a:lstStyle/>
          <a:p>
            <a:r>
              <a:rPr lang="en-NZ" dirty="0">
                <a:latin typeface="Abadi" panose="020B0604020104020204" pitchFamily="34" charset="0"/>
              </a:rPr>
              <a:t>Probability of next step</a:t>
            </a:r>
            <a:endParaRPr lang="en-AU" dirty="0">
              <a:latin typeface="Abadi" panose="020B0604020104020204" pitchFamily="34" charset="0"/>
            </a:endParaRPr>
          </a:p>
        </p:txBody>
      </p:sp>
      <p:sp>
        <p:nvSpPr>
          <p:cNvPr id="18" name="Rectangle 17">
            <a:extLst>
              <a:ext uri="{FF2B5EF4-FFF2-40B4-BE49-F238E27FC236}">
                <a16:creationId xmlns:a16="http://schemas.microsoft.com/office/drawing/2014/main" id="{C6B48928-F20A-1C47-3927-E3E0A8AF8B19}"/>
              </a:ext>
            </a:extLst>
          </p:cNvPr>
          <p:cNvSpPr/>
          <p:nvPr/>
        </p:nvSpPr>
        <p:spPr>
          <a:xfrm>
            <a:off x="10914791" y="2725068"/>
            <a:ext cx="757084" cy="5747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98D3F561-19CB-34AD-547D-0F97FB2B59D4}"/>
              </a:ext>
            </a:extLst>
          </p:cNvPr>
          <p:cNvSpPr txBox="1"/>
          <p:nvPr/>
        </p:nvSpPr>
        <p:spPr>
          <a:xfrm>
            <a:off x="11195028" y="3321279"/>
            <a:ext cx="757084" cy="307777"/>
          </a:xfrm>
          <a:prstGeom prst="rect">
            <a:avLst/>
          </a:prstGeom>
          <a:noFill/>
        </p:spPr>
        <p:txBody>
          <a:bodyPr wrap="square" rtlCol="0">
            <a:spAutoFit/>
          </a:bodyPr>
          <a:lstStyle/>
          <a:p>
            <a:r>
              <a:rPr lang="en-NZ" sz="1400" dirty="0">
                <a:latin typeface="Abadi" panose="020B0604020104020204" pitchFamily="34" charset="0"/>
              </a:rPr>
              <a:t>High</a:t>
            </a:r>
            <a:endParaRPr lang="en-AU" sz="1400" dirty="0">
              <a:latin typeface="Abadi" panose="020B0604020104020204" pitchFamily="34" charset="0"/>
            </a:endParaRPr>
          </a:p>
        </p:txBody>
      </p:sp>
      <p:sp>
        <p:nvSpPr>
          <p:cNvPr id="20" name="TextBox 19">
            <a:extLst>
              <a:ext uri="{FF2B5EF4-FFF2-40B4-BE49-F238E27FC236}">
                <a16:creationId xmlns:a16="http://schemas.microsoft.com/office/drawing/2014/main" id="{F6F3570C-07C2-9545-1DF0-1DD7098B4337}"/>
              </a:ext>
            </a:extLst>
          </p:cNvPr>
          <p:cNvSpPr txBox="1"/>
          <p:nvPr/>
        </p:nvSpPr>
        <p:spPr>
          <a:xfrm>
            <a:off x="11195028" y="4324288"/>
            <a:ext cx="757084" cy="307777"/>
          </a:xfrm>
          <a:prstGeom prst="rect">
            <a:avLst/>
          </a:prstGeom>
          <a:noFill/>
        </p:spPr>
        <p:txBody>
          <a:bodyPr wrap="square" rtlCol="0">
            <a:spAutoFit/>
          </a:bodyPr>
          <a:lstStyle/>
          <a:p>
            <a:r>
              <a:rPr lang="en-NZ" sz="1400" dirty="0">
                <a:latin typeface="Abadi" panose="020B0604020104020204" pitchFamily="34" charset="0"/>
              </a:rPr>
              <a:t>Low</a:t>
            </a:r>
            <a:endParaRPr lang="en-AU" sz="1400" dirty="0">
              <a:latin typeface="Abadi" panose="020B0604020104020204" pitchFamily="34" charset="0"/>
            </a:endParaRPr>
          </a:p>
        </p:txBody>
      </p:sp>
      <p:grpSp>
        <p:nvGrpSpPr>
          <p:cNvPr id="23" name="Group 22">
            <a:extLst>
              <a:ext uri="{FF2B5EF4-FFF2-40B4-BE49-F238E27FC236}">
                <a16:creationId xmlns:a16="http://schemas.microsoft.com/office/drawing/2014/main" id="{932C2EA7-015D-77A3-A71B-6FBD230F2629}"/>
              </a:ext>
            </a:extLst>
          </p:cNvPr>
          <p:cNvGrpSpPr/>
          <p:nvPr/>
        </p:nvGrpSpPr>
        <p:grpSpPr>
          <a:xfrm>
            <a:off x="2004251" y="4006512"/>
            <a:ext cx="1250976" cy="976172"/>
            <a:chOff x="4997536" y="3118650"/>
            <a:chExt cx="1926473" cy="1504939"/>
          </a:xfrm>
        </p:grpSpPr>
        <p:pic>
          <p:nvPicPr>
            <p:cNvPr id="21" name="Picture 20" descr="A picture containing diagram&#10;&#10;Description automatically generated">
              <a:extLst>
                <a:ext uri="{FF2B5EF4-FFF2-40B4-BE49-F238E27FC236}">
                  <a16:creationId xmlns:a16="http://schemas.microsoft.com/office/drawing/2014/main" id="{5111914D-C26C-0FAE-D3BF-16BE59D97F66}"/>
                </a:ext>
              </a:extLst>
            </p:cNvPr>
            <p:cNvPicPr>
              <a:picLocks noChangeAspect="1"/>
            </p:cNvPicPr>
            <p:nvPr/>
          </p:nvPicPr>
          <p:blipFill rotWithShape="1">
            <a:blip r:embed="rId5"/>
            <a:srcRect l="39137" t="41612" r="28016" b="7025"/>
            <a:stretch/>
          </p:blipFill>
          <p:spPr>
            <a:xfrm>
              <a:off x="4997536" y="3118650"/>
              <a:ext cx="1926473" cy="1504937"/>
            </a:xfrm>
            <a:prstGeom prst="rect">
              <a:avLst/>
            </a:prstGeom>
            <a:ln>
              <a:noFill/>
            </a:ln>
          </p:spPr>
        </p:pic>
        <p:sp>
          <p:nvSpPr>
            <p:cNvPr id="22" name="Rectangle 21">
              <a:extLst>
                <a:ext uri="{FF2B5EF4-FFF2-40B4-BE49-F238E27FC236}">
                  <a16:creationId xmlns:a16="http://schemas.microsoft.com/office/drawing/2014/main" id="{E5C91AB1-DF26-2CA3-EFF6-F838994AAB70}"/>
                </a:ext>
              </a:extLst>
            </p:cNvPr>
            <p:cNvSpPr/>
            <p:nvPr/>
          </p:nvSpPr>
          <p:spPr>
            <a:xfrm>
              <a:off x="6306869" y="4336862"/>
              <a:ext cx="617140" cy="28672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Oval 25">
            <a:extLst>
              <a:ext uri="{FF2B5EF4-FFF2-40B4-BE49-F238E27FC236}">
                <a16:creationId xmlns:a16="http://schemas.microsoft.com/office/drawing/2014/main" id="{694F1DEB-2195-3C72-9BBF-D993C09F5D9A}"/>
              </a:ext>
            </a:extLst>
          </p:cNvPr>
          <p:cNvSpPr/>
          <p:nvPr/>
        </p:nvSpPr>
        <p:spPr>
          <a:xfrm>
            <a:off x="4486683" y="2711059"/>
            <a:ext cx="417358" cy="406886"/>
          </a:xfrm>
          <a:prstGeom prst="ellipse">
            <a:avLst/>
          </a:prstGeom>
          <a:solidFill>
            <a:srgbClr val="43B278"/>
          </a:solidFill>
          <a:ln>
            <a:solidFill>
              <a:srgbClr val="43B2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86712DFE-3FB0-D8AB-6305-C6938415A445}"/>
              </a:ext>
            </a:extLst>
          </p:cNvPr>
          <p:cNvSpPr/>
          <p:nvPr/>
        </p:nvSpPr>
        <p:spPr>
          <a:xfrm>
            <a:off x="4486683" y="3350591"/>
            <a:ext cx="417358" cy="406886"/>
          </a:xfrm>
          <a:prstGeom prst="ellipse">
            <a:avLst/>
          </a:prstGeom>
          <a:solidFill>
            <a:srgbClr val="43B278"/>
          </a:solidFill>
          <a:ln>
            <a:solidFill>
              <a:srgbClr val="43B2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DDFA8519-623F-F01E-BA4A-13E26BEF8063}"/>
              </a:ext>
            </a:extLst>
          </p:cNvPr>
          <p:cNvSpPr/>
          <p:nvPr/>
        </p:nvSpPr>
        <p:spPr>
          <a:xfrm>
            <a:off x="4486683" y="4629655"/>
            <a:ext cx="417358" cy="406886"/>
          </a:xfrm>
          <a:prstGeom prst="ellipse">
            <a:avLst/>
          </a:prstGeom>
          <a:solidFill>
            <a:srgbClr val="43B278"/>
          </a:solidFill>
          <a:ln>
            <a:solidFill>
              <a:srgbClr val="43B2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49B4AECB-6B37-9A0F-1E9A-3905B0F16890}"/>
              </a:ext>
            </a:extLst>
          </p:cNvPr>
          <p:cNvSpPr/>
          <p:nvPr/>
        </p:nvSpPr>
        <p:spPr>
          <a:xfrm>
            <a:off x="4486683" y="3990123"/>
            <a:ext cx="417358" cy="406886"/>
          </a:xfrm>
          <a:prstGeom prst="ellipse">
            <a:avLst/>
          </a:prstGeom>
          <a:solidFill>
            <a:srgbClr val="43B278"/>
          </a:solidFill>
          <a:ln>
            <a:solidFill>
              <a:srgbClr val="43B2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Arrow Connector 31">
            <a:extLst>
              <a:ext uri="{FF2B5EF4-FFF2-40B4-BE49-F238E27FC236}">
                <a16:creationId xmlns:a16="http://schemas.microsoft.com/office/drawing/2014/main" id="{68FEA022-1468-CEC8-AC4A-4EE611DE94E2}"/>
              </a:ext>
            </a:extLst>
          </p:cNvPr>
          <p:cNvCxnSpPr>
            <a:cxnSpLocks/>
            <a:stCxn id="316" idx="3"/>
            <a:endCxn id="25" idx="2"/>
          </p:cNvCxnSpPr>
          <p:nvPr/>
        </p:nvCxnSpPr>
        <p:spPr>
          <a:xfrm flipV="1">
            <a:off x="3455944" y="2274734"/>
            <a:ext cx="1030739" cy="12149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0C82F55-A867-612D-F86D-1B9A51C6A4A4}"/>
              </a:ext>
            </a:extLst>
          </p:cNvPr>
          <p:cNvCxnSpPr>
            <a:cxnSpLocks/>
            <a:stCxn id="327" idx="3"/>
            <a:endCxn id="25" idx="2"/>
          </p:cNvCxnSpPr>
          <p:nvPr/>
        </p:nvCxnSpPr>
        <p:spPr>
          <a:xfrm flipV="1">
            <a:off x="3454719" y="2274734"/>
            <a:ext cx="1031964" cy="22016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3900E4C-0F80-F505-BC4A-BC3DFAACA356}"/>
              </a:ext>
            </a:extLst>
          </p:cNvPr>
          <p:cNvCxnSpPr>
            <a:cxnSpLocks/>
            <a:stCxn id="328" idx="3"/>
            <a:endCxn id="25" idx="2"/>
          </p:cNvCxnSpPr>
          <p:nvPr/>
        </p:nvCxnSpPr>
        <p:spPr>
          <a:xfrm flipV="1">
            <a:off x="3454718" y="2274734"/>
            <a:ext cx="1031965" cy="2987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7EBF84-9622-8192-B40B-3EF711D25018}"/>
              </a:ext>
            </a:extLst>
          </p:cNvPr>
          <p:cNvCxnSpPr>
            <a:cxnSpLocks/>
            <a:stCxn id="329" idx="3"/>
            <a:endCxn id="25" idx="2"/>
          </p:cNvCxnSpPr>
          <p:nvPr/>
        </p:nvCxnSpPr>
        <p:spPr>
          <a:xfrm flipV="1">
            <a:off x="3454717" y="2274734"/>
            <a:ext cx="1031966" cy="3534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216857-AE4E-9E3F-D341-9AB1472373CA}"/>
              </a:ext>
            </a:extLst>
          </p:cNvPr>
          <p:cNvCxnSpPr>
            <a:cxnSpLocks/>
            <a:stCxn id="289" idx="1"/>
            <a:endCxn id="26" idx="2"/>
          </p:cNvCxnSpPr>
          <p:nvPr/>
        </p:nvCxnSpPr>
        <p:spPr>
          <a:xfrm>
            <a:off x="3454719" y="2279217"/>
            <a:ext cx="1031964" cy="6352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046F82C-098A-0BA1-4AA5-B8086791197A}"/>
              </a:ext>
            </a:extLst>
          </p:cNvPr>
          <p:cNvCxnSpPr>
            <a:cxnSpLocks/>
            <a:stCxn id="283" idx="2"/>
            <a:endCxn id="26" idx="2"/>
          </p:cNvCxnSpPr>
          <p:nvPr/>
        </p:nvCxnSpPr>
        <p:spPr>
          <a:xfrm flipV="1">
            <a:off x="3453384" y="2914502"/>
            <a:ext cx="1033299" cy="244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7562D0-37B8-B29E-29D2-576EB20EADC0}"/>
              </a:ext>
            </a:extLst>
          </p:cNvPr>
          <p:cNvCxnSpPr>
            <a:cxnSpLocks/>
            <a:stCxn id="316" idx="3"/>
            <a:endCxn id="26" idx="2"/>
          </p:cNvCxnSpPr>
          <p:nvPr/>
        </p:nvCxnSpPr>
        <p:spPr>
          <a:xfrm flipV="1">
            <a:off x="3455944" y="2914502"/>
            <a:ext cx="1030739" cy="5752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DFDD11-4A27-D55A-27B3-DAECFE0DBE1F}"/>
              </a:ext>
            </a:extLst>
          </p:cNvPr>
          <p:cNvCxnSpPr>
            <a:cxnSpLocks/>
            <a:stCxn id="327" idx="3"/>
            <a:endCxn id="26" idx="2"/>
          </p:cNvCxnSpPr>
          <p:nvPr/>
        </p:nvCxnSpPr>
        <p:spPr>
          <a:xfrm flipV="1">
            <a:off x="3454719" y="2914502"/>
            <a:ext cx="1031964" cy="15619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AB3FE7C-682B-EA96-026D-2B7D2AE91D23}"/>
              </a:ext>
            </a:extLst>
          </p:cNvPr>
          <p:cNvCxnSpPr>
            <a:cxnSpLocks/>
            <a:stCxn id="328" idx="3"/>
            <a:endCxn id="26" idx="2"/>
          </p:cNvCxnSpPr>
          <p:nvPr/>
        </p:nvCxnSpPr>
        <p:spPr>
          <a:xfrm flipV="1">
            <a:off x="3454718" y="2914502"/>
            <a:ext cx="1031965" cy="23474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C4B4CD-1E36-C08B-4435-1923F7C16AE1}"/>
              </a:ext>
            </a:extLst>
          </p:cNvPr>
          <p:cNvCxnSpPr>
            <a:cxnSpLocks/>
            <a:stCxn id="329" idx="3"/>
            <a:endCxn id="26" idx="2"/>
          </p:cNvCxnSpPr>
          <p:nvPr/>
        </p:nvCxnSpPr>
        <p:spPr>
          <a:xfrm flipV="1">
            <a:off x="3454717" y="2914502"/>
            <a:ext cx="1031966" cy="28950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3E085CD-2A22-A869-07B0-1CBF927CEDD5}"/>
              </a:ext>
            </a:extLst>
          </p:cNvPr>
          <p:cNvCxnSpPr>
            <a:cxnSpLocks/>
            <a:stCxn id="289" idx="1"/>
            <a:endCxn id="27" idx="2"/>
          </p:cNvCxnSpPr>
          <p:nvPr/>
        </p:nvCxnSpPr>
        <p:spPr>
          <a:xfrm>
            <a:off x="3454719" y="2279217"/>
            <a:ext cx="1031964" cy="12748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8076956-9C1C-998D-C03F-2FD96BEF0F6C}"/>
              </a:ext>
            </a:extLst>
          </p:cNvPr>
          <p:cNvCxnSpPr>
            <a:cxnSpLocks/>
            <a:stCxn id="283" idx="1"/>
            <a:endCxn id="27" idx="2"/>
          </p:cNvCxnSpPr>
          <p:nvPr/>
        </p:nvCxnSpPr>
        <p:spPr>
          <a:xfrm>
            <a:off x="3460079" y="2922769"/>
            <a:ext cx="1026604" cy="6312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DBE48E-87D2-B66E-7335-D8A9514A22D6}"/>
              </a:ext>
            </a:extLst>
          </p:cNvPr>
          <p:cNvCxnSpPr>
            <a:cxnSpLocks/>
            <a:stCxn id="316" idx="2"/>
            <a:endCxn id="27" idx="2"/>
          </p:cNvCxnSpPr>
          <p:nvPr/>
        </p:nvCxnSpPr>
        <p:spPr>
          <a:xfrm>
            <a:off x="3449249" y="3473546"/>
            <a:ext cx="1037434" cy="804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3B291FD-4583-3DEE-49F1-1F9255C6FDDD}"/>
              </a:ext>
            </a:extLst>
          </p:cNvPr>
          <p:cNvCxnSpPr>
            <a:cxnSpLocks/>
            <a:stCxn id="327" idx="3"/>
            <a:endCxn id="27" idx="2"/>
          </p:cNvCxnSpPr>
          <p:nvPr/>
        </p:nvCxnSpPr>
        <p:spPr>
          <a:xfrm flipV="1">
            <a:off x="3454719" y="3554034"/>
            <a:ext cx="1031964" cy="9223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16E368A-D1A6-2940-6DFE-2E92CBB7F336}"/>
              </a:ext>
            </a:extLst>
          </p:cNvPr>
          <p:cNvCxnSpPr>
            <a:cxnSpLocks/>
            <a:stCxn id="328" idx="3"/>
            <a:endCxn id="27" idx="2"/>
          </p:cNvCxnSpPr>
          <p:nvPr/>
        </p:nvCxnSpPr>
        <p:spPr>
          <a:xfrm flipV="1">
            <a:off x="3454718" y="3554034"/>
            <a:ext cx="1031965" cy="17079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2D141F5-F06D-3D03-8C84-A6579079F369}"/>
              </a:ext>
            </a:extLst>
          </p:cNvPr>
          <p:cNvCxnSpPr>
            <a:cxnSpLocks/>
            <a:stCxn id="329" idx="3"/>
            <a:endCxn id="27" idx="2"/>
          </p:cNvCxnSpPr>
          <p:nvPr/>
        </p:nvCxnSpPr>
        <p:spPr>
          <a:xfrm flipV="1">
            <a:off x="3454717" y="3554034"/>
            <a:ext cx="1031966" cy="22555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2F613BD-A18B-BD4C-5AE1-5BA3A36FD3B8}"/>
              </a:ext>
            </a:extLst>
          </p:cNvPr>
          <p:cNvCxnSpPr>
            <a:cxnSpLocks/>
            <a:stCxn id="289" idx="1"/>
            <a:endCxn id="30" idx="2"/>
          </p:cNvCxnSpPr>
          <p:nvPr/>
        </p:nvCxnSpPr>
        <p:spPr>
          <a:xfrm>
            <a:off x="3454719" y="2279217"/>
            <a:ext cx="1031964" cy="19143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6C42249-EE03-761A-1561-8509F9915B97}"/>
              </a:ext>
            </a:extLst>
          </p:cNvPr>
          <p:cNvCxnSpPr>
            <a:cxnSpLocks/>
            <a:stCxn id="283" idx="1"/>
            <a:endCxn id="30" idx="2"/>
          </p:cNvCxnSpPr>
          <p:nvPr/>
        </p:nvCxnSpPr>
        <p:spPr>
          <a:xfrm>
            <a:off x="3460079" y="2922769"/>
            <a:ext cx="1026604" cy="12707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086C78F-5BB2-93A2-7E86-D790E2D93F4A}"/>
              </a:ext>
            </a:extLst>
          </p:cNvPr>
          <p:cNvCxnSpPr>
            <a:cxnSpLocks/>
            <a:stCxn id="316" idx="1"/>
            <a:endCxn id="30" idx="2"/>
          </p:cNvCxnSpPr>
          <p:nvPr/>
        </p:nvCxnSpPr>
        <p:spPr>
          <a:xfrm>
            <a:off x="3455944" y="3457381"/>
            <a:ext cx="1030739" cy="7361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000DE13-C3A8-4DAF-8398-AC104A1694E4}"/>
              </a:ext>
            </a:extLst>
          </p:cNvPr>
          <p:cNvCxnSpPr>
            <a:cxnSpLocks/>
            <a:stCxn id="327" idx="3"/>
            <a:endCxn id="30" idx="2"/>
          </p:cNvCxnSpPr>
          <p:nvPr/>
        </p:nvCxnSpPr>
        <p:spPr>
          <a:xfrm flipV="1">
            <a:off x="3454719" y="4193566"/>
            <a:ext cx="1031964" cy="2828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CB1333E-1886-841B-868D-E8E73C8F8E6B}"/>
              </a:ext>
            </a:extLst>
          </p:cNvPr>
          <p:cNvCxnSpPr>
            <a:cxnSpLocks/>
            <a:stCxn id="328" idx="3"/>
            <a:endCxn id="30" idx="2"/>
          </p:cNvCxnSpPr>
          <p:nvPr/>
        </p:nvCxnSpPr>
        <p:spPr>
          <a:xfrm flipV="1">
            <a:off x="3454718" y="4193566"/>
            <a:ext cx="1031965" cy="10684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9CB44F0-310B-C0E7-1080-B6919BBB0CD6}"/>
              </a:ext>
            </a:extLst>
          </p:cNvPr>
          <p:cNvCxnSpPr>
            <a:cxnSpLocks/>
            <a:stCxn id="329" idx="3"/>
            <a:endCxn id="30" idx="2"/>
          </p:cNvCxnSpPr>
          <p:nvPr/>
        </p:nvCxnSpPr>
        <p:spPr>
          <a:xfrm flipV="1">
            <a:off x="3454717" y="4193566"/>
            <a:ext cx="1031966" cy="16160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BC54337-EE5F-17B9-9685-9D21F1DEB789}"/>
              </a:ext>
            </a:extLst>
          </p:cNvPr>
          <p:cNvCxnSpPr>
            <a:cxnSpLocks/>
            <a:stCxn id="289" idx="1"/>
            <a:endCxn id="29" idx="2"/>
          </p:cNvCxnSpPr>
          <p:nvPr/>
        </p:nvCxnSpPr>
        <p:spPr>
          <a:xfrm>
            <a:off x="3454719" y="2279217"/>
            <a:ext cx="1031964" cy="25538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521625E-7A44-870B-A2E1-1CE279489CF3}"/>
              </a:ext>
            </a:extLst>
          </p:cNvPr>
          <p:cNvCxnSpPr>
            <a:cxnSpLocks/>
            <a:stCxn id="283" idx="1"/>
            <a:endCxn id="29" idx="2"/>
          </p:cNvCxnSpPr>
          <p:nvPr/>
        </p:nvCxnSpPr>
        <p:spPr>
          <a:xfrm>
            <a:off x="3460079" y="2922769"/>
            <a:ext cx="1026604" cy="19103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F77B077D-D3D9-9B67-3058-43D45865086E}"/>
              </a:ext>
            </a:extLst>
          </p:cNvPr>
          <p:cNvCxnSpPr>
            <a:cxnSpLocks/>
            <a:stCxn id="316" idx="1"/>
            <a:endCxn id="29" idx="2"/>
          </p:cNvCxnSpPr>
          <p:nvPr/>
        </p:nvCxnSpPr>
        <p:spPr>
          <a:xfrm>
            <a:off x="3455944" y="3457381"/>
            <a:ext cx="1030739" cy="13757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8E031CD-0F61-D3C8-AB21-051A3E5D5924}"/>
              </a:ext>
            </a:extLst>
          </p:cNvPr>
          <p:cNvCxnSpPr>
            <a:cxnSpLocks/>
            <a:stCxn id="327" idx="5"/>
            <a:endCxn id="29" idx="2"/>
          </p:cNvCxnSpPr>
          <p:nvPr/>
        </p:nvCxnSpPr>
        <p:spPr>
          <a:xfrm>
            <a:off x="3487048" y="4476417"/>
            <a:ext cx="999635" cy="356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4A7F94D-70D8-86CA-151E-E168C0EDB33F}"/>
              </a:ext>
            </a:extLst>
          </p:cNvPr>
          <p:cNvCxnSpPr>
            <a:cxnSpLocks/>
            <a:stCxn id="328" idx="3"/>
            <a:endCxn id="29" idx="2"/>
          </p:cNvCxnSpPr>
          <p:nvPr/>
        </p:nvCxnSpPr>
        <p:spPr>
          <a:xfrm flipV="1">
            <a:off x="3454718" y="4833098"/>
            <a:ext cx="1031965" cy="4288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63B7AF1-2210-8028-F994-1B50CC76EAF1}"/>
              </a:ext>
            </a:extLst>
          </p:cNvPr>
          <p:cNvCxnSpPr>
            <a:cxnSpLocks/>
            <a:stCxn id="329" idx="3"/>
            <a:endCxn id="29" idx="2"/>
          </p:cNvCxnSpPr>
          <p:nvPr/>
        </p:nvCxnSpPr>
        <p:spPr>
          <a:xfrm flipV="1">
            <a:off x="3454717" y="4833098"/>
            <a:ext cx="1031966" cy="9764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0FB641E3-8EF9-68D0-EC50-88F871175A5E}"/>
              </a:ext>
            </a:extLst>
          </p:cNvPr>
          <p:cNvSpPr/>
          <p:nvPr/>
        </p:nvSpPr>
        <p:spPr>
          <a:xfrm>
            <a:off x="6025316" y="2077261"/>
            <a:ext cx="417358" cy="406886"/>
          </a:xfrm>
          <a:prstGeom prst="ellipse">
            <a:avLst/>
          </a:prstGeom>
          <a:solidFill>
            <a:srgbClr val="38658B"/>
          </a:solidFill>
          <a:ln>
            <a:solidFill>
              <a:srgbClr val="3865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Oval 120">
            <a:extLst>
              <a:ext uri="{FF2B5EF4-FFF2-40B4-BE49-F238E27FC236}">
                <a16:creationId xmlns:a16="http://schemas.microsoft.com/office/drawing/2014/main" id="{2DC87288-8236-E17E-618B-D5B37EEEE839}"/>
              </a:ext>
            </a:extLst>
          </p:cNvPr>
          <p:cNvSpPr/>
          <p:nvPr/>
        </p:nvSpPr>
        <p:spPr>
          <a:xfrm>
            <a:off x="6025316" y="2717029"/>
            <a:ext cx="417358" cy="406886"/>
          </a:xfrm>
          <a:prstGeom prst="ellipse">
            <a:avLst/>
          </a:prstGeom>
          <a:solidFill>
            <a:srgbClr val="38658B"/>
          </a:solidFill>
          <a:ln>
            <a:solidFill>
              <a:srgbClr val="3865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2" name="Oval 121">
            <a:extLst>
              <a:ext uri="{FF2B5EF4-FFF2-40B4-BE49-F238E27FC236}">
                <a16:creationId xmlns:a16="http://schemas.microsoft.com/office/drawing/2014/main" id="{221619B3-4104-0D76-6F61-18E85C0D2C1D}"/>
              </a:ext>
            </a:extLst>
          </p:cNvPr>
          <p:cNvSpPr/>
          <p:nvPr/>
        </p:nvSpPr>
        <p:spPr>
          <a:xfrm>
            <a:off x="6025316" y="3356561"/>
            <a:ext cx="417358" cy="406886"/>
          </a:xfrm>
          <a:prstGeom prst="ellipse">
            <a:avLst/>
          </a:prstGeom>
          <a:solidFill>
            <a:srgbClr val="38658B"/>
          </a:solidFill>
          <a:ln>
            <a:solidFill>
              <a:srgbClr val="3865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Oval 122">
            <a:extLst>
              <a:ext uri="{FF2B5EF4-FFF2-40B4-BE49-F238E27FC236}">
                <a16:creationId xmlns:a16="http://schemas.microsoft.com/office/drawing/2014/main" id="{3F80101B-5BF7-8A09-2174-5C1EBB578E45}"/>
              </a:ext>
            </a:extLst>
          </p:cNvPr>
          <p:cNvSpPr/>
          <p:nvPr/>
        </p:nvSpPr>
        <p:spPr>
          <a:xfrm>
            <a:off x="6025316" y="4635625"/>
            <a:ext cx="417358" cy="406886"/>
          </a:xfrm>
          <a:prstGeom prst="ellipse">
            <a:avLst/>
          </a:prstGeom>
          <a:solidFill>
            <a:srgbClr val="38658B"/>
          </a:solidFill>
          <a:ln>
            <a:solidFill>
              <a:srgbClr val="3865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Oval 123">
            <a:extLst>
              <a:ext uri="{FF2B5EF4-FFF2-40B4-BE49-F238E27FC236}">
                <a16:creationId xmlns:a16="http://schemas.microsoft.com/office/drawing/2014/main" id="{26AB4821-05C1-8DC4-5C17-FA9F3377019A}"/>
              </a:ext>
            </a:extLst>
          </p:cNvPr>
          <p:cNvSpPr/>
          <p:nvPr/>
        </p:nvSpPr>
        <p:spPr>
          <a:xfrm>
            <a:off x="6025316" y="3996093"/>
            <a:ext cx="417358" cy="406886"/>
          </a:xfrm>
          <a:prstGeom prst="ellipse">
            <a:avLst/>
          </a:prstGeom>
          <a:solidFill>
            <a:srgbClr val="38658B"/>
          </a:solidFill>
          <a:ln>
            <a:solidFill>
              <a:srgbClr val="3865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8" name="Straight Arrow Connector 127">
            <a:extLst>
              <a:ext uri="{FF2B5EF4-FFF2-40B4-BE49-F238E27FC236}">
                <a16:creationId xmlns:a16="http://schemas.microsoft.com/office/drawing/2014/main" id="{B6C4F121-FCD7-E2DC-49B0-A0793110AD39}"/>
              </a:ext>
            </a:extLst>
          </p:cNvPr>
          <p:cNvCxnSpPr>
            <a:cxnSpLocks/>
            <a:stCxn id="25" idx="6"/>
            <a:endCxn id="120" idx="2"/>
          </p:cNvCxnSpPr>
          <p:nvPr/>
        </p:nvCxnSpPr>
        <p:spPr>
          <a:xfrm>
            <a:off x="4904041" y="2274734"/>
            <a:ext cx="1121275" cy="5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CEAC3CA-9D8E-2D10-C292-75F9D70FE34F}"/>
              </a:ext>
            </a:extLst>
          </p:cNvPr>
          <p:cNvCxnSpPr>
            <a:cxnSpLocks/>
            <a:stCxn id="26" idx="6"/>
            <a:endCxn id="120" idx="2"/>
          </p:cNvCxnSpPr>
          <p:nvPr/>
        </p:nvCxnSpPr>
        <p:spPr>
          <a:xfrm flipV="1">
            <a:off x="4904041" y="2280704"/>
            <a:ext cx="1121275" cy="6337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59F2F8E-FFBE-42EF-F6C1-78C5F5058B04}"/>
              </a:ext>
            </a:extLst>
          </p:cNvPr>
          <p:cNvCxnSpPr>
            <a:cxnSpLocks/>
            <a:stCxn id="27" idx="6"/>
            <a:endCxn id="120" idx="2"/>
          </p:cNvCxnSpPr>
          <p:nvPr/>
        </p:nvCxnSpPr>
        <p:spPr>
          <a:xfrm flipV="1">
            <a:off x="4904041" y="2280704"/>
            <a:ext cx="1121275" cy="12733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647F0B83-A83E-3380-F906-11739BBF5582}"/>
              </a:ext>
            </a:extLst>
          </p:cNvPr>
          <p:cNvCxnSpPr>
            <a:cxnSpLocks/>
            <a:stCxn id="30" idx="6"/>
            <a:endCxn id="120" idx="2"/>
          </p:cNvCxnSpPr>
          <p:nvPr/>
        </p:nvCxnSpPr>
        <p:spPr>
          <a:xfrm flipV="1">
            <a:off x="4904041" y="2280704"/>
            <a:ext cx="1121275" cy="19128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B115DBF-C46C-6FDF-D1ED-692825742133}"/>
              </a:ext>
            </a:extLst>
          </p:cNvPr>
          <p:cNvCxnSpPr>
            <a:cxnSpLocks/>
            <a:stCxn id="29" idx="6"/>
            <a:endCxn id="120" idx="2"/>
          </p:cNvCxnSpPr>
          <p:nvPr/>
        </p:nvCxnSpPr>
        <p:spPr>
          <a:xfrm flipV="1">
            <a:off x="4904041" y="2280704"/>
            <a:ext cx="1121275" cy="25523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691E903-0FAD-141C-384E-ECFFD7A7521E}"/>
              </a:ext>
            </a:extLst>
          </p:cNvPr>
          <p:cNvCxnSpPr>
            <a:cxnSpLocks/>
            <a:stCxn id="25" idx="6"/>
            <a:endCxn id="121" idx="2"/>
          </p:cNvCxnSpPr>
          <p:nvPr/>
        </p:nvCxnSpPr>
        <p:spPr>
          <a:xfrm>
            <a:off x="4904041" y="2274734"/>
            <a:ext cx="1121275" cy="6457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B0A4476-4A35-FA84-B269-AE6AA975B89F}"/>
              </a:ext>
            </a:extLst>
          </p:cNvPr>
          <p:cNvCxnSpPr>
            <a:cxnSpLocks/>
            <a:stCxn id="26" idx="6"/>
            <a:endCxn id="121" idx="2"/>
          </p:cNvCxnSpPr>
          <p:nvPr/>
        </p:nvCxnSpPr>
        <p:spPr>
          <a:xfrm>
            <a:off x="4904041" y="2914502"/>
            <a:ext cx="1121275" cy="5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35FC76DE-2352-3202-8D6F-AAD123439C86}"/>
              </a:ext>
            </a:extLst>
          </p:cNvPr>
          <p:cNvCxnSpPr>
            <a:cxnSpLocks/>
            <a:stCxn id="27" idx="6"/>
            <a:endCxn id="121" idx="2"/>
          </p:cNvCxnSpPr>
          <p:nvPr/>
        </p:nvCxnSpPr>
        <p:spPr>
          <a:xfrm flipV="1">
            <a:off x="4904041" y="2920472"/>
            <a:ext cx="1121275" cy="6335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E42ED1D-FD11-A76F-0199-EC7DEEF9DAE2}"/>
              </a:ext>
            </a:extLst>
          </p:cNvPr>
          <p:cNvCxnSpPr>
            <a:cxnSpLocks/>
            <a:stCxn id="30" idx="6"/>
            <a:endCxn id="121" idx="2"/>
          </p:cNvCxnSpPr>
          <p:nvPr/>
        </p:nvCxnSpPr>
        <p:spPr>
          <a:xfrm flipV="1">
            <a:off x="4904041" y="2920472"/>
            <a:ext cx="1121275" cy="12730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7F1C3C29-2F58-8F52-1891-37D63CEEA9EC}"/>
              </a:ext>
            </a:extLst>
          </p:cNvPr>
          <p:cNvCxnSpPr>
            <a:cxnSpLocks/>
            <a:stCxn id="29" idx="6"/>
            <a:endCxn id="121" idx="2"/>
          </p:cNvCxnSpPr>
          <p:nvPr/>
        </p:nvCxnSpPr>
        <p:spPr>
          <a:xfrm flipV="1">
            <a:off x="4904041" y="2920472"/>
            <a:ext cx="1121275" cy="19126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3D8905C6-73A7-778D-C3EB-61D41331D395}"/>
              </a:ext>
            </a:extLst>
          </p:cNvPr>
          <p:cNvCxnSpPr>
            <a:cxnSpLocks/>
            <a:stCxn id="25" idx="6"/>
            <a:endCxn id="122" idx="2"/>
          </p:cNvCxnSpPr>
          <p:nvPr/>
        </p:nvCxnSpPr>
        <p:spPr>
          <a:xfrm>
            <a:off x="4904041" y="2274734"/>
            <a:ext cx="1121275" cy="12852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71C6FF5-89AD-D27F-9C91-C8DF0471493A}"/>
              </a:ext>
            </a:extLst>
          </p:cNvPr>
          <p:cNvCxnSpPr>
            <a:cxnSpLocks/>
            <a:stCxn id="26" idx="6"/>
            <a:endCxn id="122" idx="2"/>
          </p:cNvCxnSpPr>
          <p:nvPr/>
        </p:nvCxnSpPr>
        <p:spPr>
          <a:xfrm>
            <a:off x="4904041" y="2914502"/>
            <a:ext cx="1121275" cy="6455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F8CFD15-6FA0-844B-0EDE-C682B79532CB}"/>
              </a:ext>
            </a:extLst>
          </p:cNvPr>
          <p:cNvCxnSpPr>
            <a:cxnSpLocks/>
            <a:stCxn id="27" idx="6"/>
            <a:endCxn id="122" idx="2"/>
          </p:cNvCxnSpPr>
          <p:nvPr/>
        </p:nvCxnSpPr>
        <p:spPr>
          <a:xfrm>
            <a:off x="4904041" y="3554034"/>
            <a:ext cx="1121275" cy="5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D9E83518-8C82-557B-D13F-238BC45DB786}"/>
              </a:ext>
            </a:extLst>
          </p:cNvPr>
          <p:cNvCxnSpPr>
            <a:cxnSpLocks/>
            <a:stCxn id="30" idx="6"/>
            <a:endCxn id="122" idx="2"/>
          </p:cNvCxnSpPr>
          <p:nvPr/>
        </p:nvCxnSpPr>
        <p:spPr>
          <a:xfrm flipV="1">
            <a:off x="4904041" y="3560004"/>
            <a:ext cx="1121275" cy="6335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59674AF-5BFE-D59C-4CCA-8422EAD995EE}"/>
              </a:ext>
            </a:extLst>
          </p:cNvPr>
          <p:cNvCxnSpPr>
            <a:cxnSpLocks/>
            <a:stCxn id="29" idx="6"/>
            <a:endCxn id="122" idx="2"/>
          </p:cNvCxnSpPr>
          <p:nvPr/>
        </p:nvCxnSpPr>
        <p:spPr>
          <a:xfrm flipV="1">
            <a:off x="4904041" y="3560004"/>
            <a:ext cx="1121275" cy="12730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850F22EC-605F-DF07-D02A-9970D49D1C9B}"/>
              </a:ext>
            </a:extLst>
          </p:cNvPr>
          <p:cNvCxnSpPr>
            <a:cxnSpLocks/>
            <a:stCxn id="25" idx="6"/>
            <a:endCxn id="124" idx="2"/>
          </p:cNvCxnSpPr>
          <p:nvPr/>
        </p:nvCxnSpPr>
        <p:spPr>
          <a:xfrm>
            <a:off x="4904041" y="2274734"/>
            <a:ext cx="1121275" cy="19248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AF83B57-DB4D-FEAE-54B1-1BB54AB220B8}"/>
              </a:ext>
            </a:extLst>
          </p:cNvPr>
          <p:cNvCxnSpPr>
            <a:cxnSpLocks/>
            <a:stCxn id="26" idx="6"/>
            <a:endCxn id="124" idx="2"/>
          </p:cNvCxnSpPr>
          <p:nvPr/>
        </p:nvCxnSpPr>
        <p:spPr>
          <a:xfrm>
            <a:off x="4904041" y="2914502"/>
            <a:ext cx="1121275" cy="12850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DBB5DA5-C1BA-3103-CC1D-36E4A151763C}"/>
              </a:ext>
            </a:extLst>
          </p:cNvPr>
          <p:cNvCxnSpPr>
            <a:cxnSpLocks/>
            <a:stCxn id="27" idx="6"/>
            <a:endCxn id="124" idx="2"/>
          </p:cNvCxnSpPr>
          <p:nvPr/>
        </p:nvCxnSpPr>
        <p:spPr>
          <a:xfrm>
            <a:off x="4904041" y="3554034"/>
            <a:ext cx="1121275" cy="6455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448222EB-234E-0B85-E108-35A84F15CFFB}"/>
              </a:ext>
            </a:extLst>
          </p:cNvPr>
          <p:cNvCxnSpPr>
            <a:cxnSpLocks/>
            <a:stCxn id="30" idx="6"/>
            <a:endCxn id="124" idx="2"/>
          </p:cNvCxnSpPr>
          <p:nvPr/>
        </p:nvCxnSpPr>
        <p:spPr>
          <a:xfrm>
            <a:off x="4904041" y="4193566"/>
            <a:ext cx="1121275" cy="5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C3DD838-7EBB-6F3D-4330-DD0AD2BF30A9}"/>
              </a:ext>
            </a:extLst>
          </p:cNvPr>
          <p:cNvCxnSpPr>
            <a:cxnSpLocks/>
            <a:stCxn id="29" idx="6"/>
            <a:endCxn id="124" idx="2"/>
          </p:cNvCxnSpPr>
          <p:nvPr/>
        </p:nvCxnSpPr>
        <p:spPr>
          <a:xfrm flipV="1">
            <a:off x="4904041" y="4199536"/>
            <a:ext cx="1121275" cy="6335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624EEDB4-1C6C-5489-4DF0-3D73EFA84704}"/>
              </a:ext>
            </a:extLst>
          </p:cNvPr>
          <p:cNvCxnSpPr>
            <a:cxnSpLocks/>
            <a:stCxn id="25" idx="6"/>
            <a:endCxn id="123" idx="2"/>
          </p:cNvCxnSpPr>
          <p:nvPr/>
        </p:nvCxnSpPr>
        <p:spPr>
          <a:xfrm>
            <a:off x="4904041" y="2274734"/>
            <a:ext cx="1121275" cy="25643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684E2A7-8634-AE32-E982-539744758434}"/>
              </a:ext>
            </a:extLst>
          </p:cNvPr>
          <p:cNvCxnSpPr>
            <a:cxnSpLocks/>
            <a:stCxn id="26" idx="6"/>
            <a:endCxn id="123" idx="2"/>
          </p:cNvCxnSpPr>
          <p:nvPr/>
        </p:nvCxnSpPr>
        <p:spPr>
          <a:xfrm>
            <a:off x="4904041" y="2914502"/>
            <a:ext cx="1121275" cy="19245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769357AD-67A3-D942-8FA5-643199804C94}"/>
              </a:ext>
            </a:extLst>
          </p:cNvPr>
          <p:cNvCxnSpPr>
            <a:cxnSpLocks/>
            <a:stCxn id="27" idx="6"/>
            <a:endCxn id="123" idx="2"/>
          </p:cNvCxnSpPr>
          <p:nvPr/>
        </p:nvCxnSpPr>
        <p:spPr>
          <a:xfrm>
            <a:off x="4904041" y="3554034"/>
            <a:ext cx="1121275" cy="12850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BE6BEB9-762E-CF52-CE45-676BC4E39D80}"/>
              </a:ext>
            </a:extLst>
          </p:cNvPr>
          <p:cNvCxnSpPr>
            <a:cxnSpLocks/>
            <a:stCxn id="30" idx="6"/>
            <a:endCxn id="123" idx="2"/>
          </p:cNvCxnSpPr>
          <p:nvPr/>
        </p:nvCxnSpPr>
        <p:spPr>
          <a:xfrm>
            <a:off x="4904041" y="4193566"/>
            <a:ext cx="1121275" cy="6455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397E8ED0-92C0-435C-B9D1-A889974CCB29}"/>
              </a:ext>
            </a:extLst>
          </p:cNvPr>
          <p:cNvCxnSpPr>
            <a:cxnSpLocks/>
            <a:stCxn id="29" idx="6"/>
            <a:endCxn id="123" idx="2"/>
          </p:cNvCxnSpPr>
          <p:nvPr/>
        </p:nvCxnSpPr>
        <p:spPr>
          <a:xfrm>
            <a:off x="4904041" y="4833098"/>
            <a:ext cx="1121275" cy="5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957C2B91-147C-AA8E-7E22-16330DC415F1}"/>
              </a:ext>
            </a:extLst>
          </p:cNvPr>
          <p:cNvCxnSpPr>
            <a:cxnSpLocks/>
            <a:stCxn id="120" idx="6"/>
            <a:endCxn id="349" idx="5"/>
          </p:cNvCxnSpPr>
          <p:nvPr/>
        </p:nvCxnSpPr>
        <p:spPr>
          <a:xfrm>
            <a:off x="6442674" y="2280704"/>
            <a:ext cx="983345" cy="11699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8BCEF94F-9879-1D00-A78F-05A385C088B6}"/>
              </a:ext>
            </a:extLst>
          </p:cNvPr>
          <p:cNvCxnSpPr>
            <a:cxnSpLocks/>
            <a:stCxn id="121" idx="6"/>
            <a:endCxn id="349" idx="5"/>
          </p:cNvCxnSpPr>
          <p:nvPr/>
        </p:nvCxnSpPr>
        <p:spPr>
          <a:xfrm>
            <a:off x="6442674" y="2920472"/>
            <a:ext cx="983345" cy="5302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7F86DFC-FA7E-4775-51A1-1FCD54791A8F}"/>
              </a:ext>
            </a:extLst>
          </p:cNvPr>
          <p:cNvCxnSpPr>
            <a:cxnSpLocks/>
            <a:stCxn id="122" idx="6"/>
            <a:endCxn id="349" idx="6"/>
          </p:cNvCxnSpPr>
          <p:nvPr/>
        </p:nvCxnSpPr>
        <p:spPr>
          <a:xfrm flipV="1">
            <a:off x="6442674" y="3434522"/>
            <a:ext cx="990040" cy="1254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7842A22A-1219-CFFD-8E9E-7C8B86F0E50D}"/>
              </a:ext>
            </a:extLst>
          </p:cNvPr>
          <p:cNvCxnSpPr>
            <a:cxnSpLocks/>
            <a:stCxn id="124" idx="6"/>
            <a:endCxn id="349" idx="7"/>
          </p:cNvCxnSpPr>
          <p:nvPr/>
        </p:nvCxnSpPr>
        <p:spPr>
          <a:xfrm flipV="1">
            <a:off x="6442674" y="3418357"/>
            <a:ext cx="983345" cy="7811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3961B7A-E2B0-ECF3-9D25-316AEF7D55A7}"/>
              </a:ext>
            </a:extLst>
          </p:cNvPr>
          <p:cNvCxnSpPr>
            <a:cxnSpLocks/>
            <a:stCxn id="123" idx="6"/>
            <a:endCxn id="349" idx="7"/>
          </p:cNvCxnSpPr>
          <p:nvPr/>
        </p:nvCxnSpPr>
        <p:spPr>
          <a:xfrm flipV="1">
            <a:off x="6442674" y="3418357"/>
            <a:ext cx="983345" cy="14207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Oval 282">
            <a:extLst>
              <a:ext uri="{FF2B5EF4-FFF2-40B4-BE49-F238E27FC236}">
                <a16:creationId xmlns:a16="http://schemas.microsoft.com/office/drawing/2014/main" id="{0F1B7831-8210-6A60-E08A-F50BD7812F0E}"/>
              </a:ext>
            </a:extLst>
          </p:cNvPr>
          <p:cNvSpPr/>
          <p:nvPr/>
        </p:nvSpPr>
        <p:spPr>
          <a:xfrm>
            <a:off x="3453384" y="291607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9" name="Oval 288">
            <a:extLst>
              <a:ext uri="{FF2B5EF4-FFF2-40B4-BE49-F238E27FC236}">
                <a16:creationId xmlns:a16="http://schemas.microsoft.com/office/drawing/2014/main" id="{E9F93EDB-B2F6-B04A-749C-A23296384AD4}"/>
              </a:ext>
            </a:extLst>
          </p:cNvPr>
          <p:cNvSpPr/>
          <p:nvPr/>
        </p:nvSpPr>
        <p:spPr>
          <a:xfrm>
            <a:off x="3448024" y="2272522"/>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6" name="Oval 315">
            <a:extLst>
              <a:ext uri="{FF2B5EF4-FFF2-40B4-BE49-F238E27FC236}">
                <a16:creationId xmlns:a16="http://schemas.microsoft.com/office/drawing/2014/main" id="{FB4BEB7D-1DCB-F0B2-55DF-6BCA7539DD3E}"/>
              </a:ext>
            </a:extLst>
          </p:cNvPr>
          <p:cNvSpPr/>
          <p:nvPr/>
        </p:nvSpPr>
        <p:spPr>
          <a:xfrm>
            <a:off x="3449249" y="3450686"/>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7" name="Oval 326">
            <a:extLst>
              <a:ext uri="{FF2B5EF4-FFF2-40B4-BE49-F238E27FC236}">
                <a16:creationId xmlns:a16="http://schemas.microsoft.com/office/drawing/2014/main" id="{1FAAC064-AEBE-917C-E43A-353CB2010735}"/>
              </a:ext>
            </a:extLst>
          </p:cNvPr>
          <p:cNvSpPr/>
          <p:nvPr/>
        </p:nvSpPr>
        <p:spPr>
          <a:xfrm>
            <a:off x="3448024" y="443739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8" name="Oval 327">
            <a:extLst>
              <a:ext uri="{FF2B5EF4-FFF2-40B4-BE49-F238E27FC236}">
                <a16:creationId xmlns:a16="http://schemas.microsoft.com/office/drawing/2014/main" id="{9807BD7E-3872-F3D0-B825-09CFEC23047A}"/>
              </a:ext>
            </a:extLst>
          </p:cNvPr>
          <p:cNvSpPr/>
          <p:nvPr/>
        </p:nvSpPr>
        <p:spPr>
          <a:xfrm>
            <a:off x="3448023" y="522296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9" name="Oval 328">
            <a:extLst>
              <a:ext uri="{FF2B5EF4-FFF2-40B4-BE49-F238E27FC236}">
                <a16:creationId xmlns:a16="http://schemas.microsoft.com/office/drawing/2014/main" id="{4A0E0A84-9758-7415-9213-6BFC4A3D9383}"/>
              </a:ext>
            </a:extLst>
          </p:cNvPr>
          <p:cNvSpPr/>
          <p:nvPr/>
        </p:nvSpPr>
        <p:spPr>
          <a:xfrm>
            <a:off x="3448022" y="5770562"/>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9" name="Oval 348">
            <a:extLst>
              <a:ext uri="{FF2B5EF4-FFF2-40B4-BE49-F238E27FC236}">
                <a16:creationId xmlns:a16="http://schemas.microsoft.com/office/drawing/2014/main" id="{37FC2ED5-AF12-E187-B6CC-74A6B56D61C9}"/>
              </a:ext>
            </a:extLst>
          </p:cNvPr>
          <p:cNvSpPr/>
          <p:nvPr/>
        </p:nvSpPr>
        <p:spPr>
          <a:xfrm>
            <a:off x="7386995" y="3411662"/>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2ECA8311-F400-DBB8-A067-3D75D10DFA35}"/>
              </a:ext>
            </a:extLst>
          </p:cNvPr>
          <p:cNvSpPr txBox="1"/>
          <p:nvPr/>
        </p:nvSpPr>
        <p:spPr>
          <a:xfrm>
            <a:off x="4486683" y="1294311"/>
            <a:ext cx="3317807" cy="461665"/>
          </a:xfrm>
          <a:prstGeom prst="rect">
            <a:avLst/>
          </a:prstGeom>
          <a:solidFill>
            <a:srgbClr val="FFFFFF"/>
          </a:solidFill>
        </p:spPr>
        <p:txBody>
          <a:bodyPr wrap="square" rtlCol="0">
            <a:spAutoFit/>
          </a:bodyPr>
          <a:lstStyle/>
          <a:p>
            <a:r>
              <a:rPr lang="en-NZ" sz="2400" dirty="0">
                <a:latin typeface="Abadi" panose="020B0604020104020204" pitchFamily="34" charset="0"/>
              </a:rPr>
              <a:t>Neural network</a:t>
            </a:r>
            <a:endParaRPr lang="en-AU" sz="2400" dirty="0">
              <a:latin typeface="Abadi" panose="020B0604020104020204" pitchFamily="34" charset="0"/>
            </a:endParaRPr>
          </a:p>
        </p:txBody>
      </p:sp>
    </p:spTree>
    <p:extLst>
      <p:ext uri="{BB962C8B-B14F-4D97-AF65-F5344CB8AC3E}">
        <p14:creationId xmlns:p14="http://schemas.microsoft.com/office/powerpoint/2010/main" val="1580324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55E95-00CA-0A5D-B0CB-F1981A351076}"/>
              </a:ext>
            </a:extLst>
          </p:cNvPr>
          <p:cNvSpPr>
            <a:spLocks noGrp="1"/>
          </p:cNvSpPr>
          <p:nvPr>
            <p:ph type="title"/>
          </p:nvPr>
        </p:nvSpPr>
        <p:spPr/>
        <p:txBody>
          <a:bodyPr/>
          <a:lstStyle/>
          <a:p>
            <a:r>
              <a:rPr lang="en-NZ" dirty="0"/>
              <a:t>Benefits</a:t>
            </a:r>
            <a:endParaRPr lang="en-AU" dirty="0"/>
          </a:p>
        </p:txBody>
      </p:sp>
      <p:sp>
        <p:nvSpPr>
          <p:cNvPr id="3" name="Content Placeholder 2">
            <a:extLst>
              <a:ext uri="{FF2B5EF4-FFF2-40B4-BE49-F238E27FC236}">
                <a16:creationId xmlns:a16="http://schemas.microsoft.com/office/drawing/2014/main" id="{1FF5B00D-E8DE-11E2-5E89-885B3387BF17}"/>
              </a:ext>
            </a:extLst>
          </p:cNvPr>
          <p:cNvSpPr>
            <a:spLocks noGrp="1"/>
          </p:cNvSpPr>
          <p:nvPr>
            <p:ph idx="1"/>
          </p:nvPr>
        </p:nvSpPr>
        <p:spPr/>
        <p:txBody>
          <a:bodyPr/>
          <a:lstStyle/>
          <a:p>
            <a:r>
              <a:rPr lang="en-NZ" dirty="0"/>
              <a:t>Neural networks are very flexible functions that capture non-linear responses</a:t>
            </a:r>
          </a:p>
          <a:p>
            <a:r>
              <a:rPr lang="en-NZ" dirty="0"/>
              <a:t>Interactions between all inputs are considered</a:t>
            </a:r>
          </a:p>
          <a:p>
            <a:r>
              <a:rPr lang="en-NZ" dirty="0"/>
              <a:t>More suited to capture the true complexity present within animal movement</a:t>
            </a:r>
          </a:p>
          <a:p>
            <a:endParaRPr lang="en-NZ" dirty="0"/>
          </a:p>
          <a:p>
            <a:r>
              <a:rPr lang="en-NZ" dirty="0"/>
              <a:t>May be possible to further understand animal movement</a:t>
            </a:r>
          </a:p>
          <a:p>
            <a:endParaRPr lang="en-AU" dirty="0"/>
          </a:p>
        </p:txBody>
      </p:sp>
      <p:sp>
        <p:nvSpPr>
          <p:cNvPr id="4" name="Footer Placeholder 3">
            <a:extLst>
              <a:ext uri="{FF2B5EF4-FFF2-40B4-BE49-F238E27FC236}">
                <a16:creationId xmlns:a16="http://schemas.microsoft.com/office/drawing/2014/main" id="{D1BBA0D1-E7C1-3EDB-1E5C-A1D7F6AAFCCE}"/>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326D9459-B9B8-3E65-7FC2-7B70F193E0D4}"/>
              </a:ext>
            </a:extLst>
          </p:cNvPr>
          <p:cNvSpPr>
            <a:spLocks noGrp="1"/>
          </p:cNvSpPr>
          <p:nvPr>
            <p:ph type="sldNum" sz="quarter" idx="12"/>
          </p:nvPr>
        </p:nvSpPr>
        <p:spPr/>
        <p:txBody>
          <a:bodyPr/>
          <a:lstStyle/>
          <a:p>
            <a:fld id="{286517B3-5246-42DA-959F-1EB672746CE0}" type="slidenum">
              <a:rPr lang="en-AU" smtClean="0"/>
              <a:t>18</a:t>
            </a:fld>
            <a:endParaRPr lang="en-AU"/>
          </a:p>
        </p:txBody>
      </p:sp>
    </p:spTree>
    <p:extLst>
      <p:ext uri="{BB962C8B-B14F-4D97-AF65-F5344CB8AC3E}">
        <p14:creationId xmlns:p14="http://schemas.microsoft.com/office/powerpoint/2010/main" val="143683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F02B-6506-27A6-5868-E87045AAD55F}"/>
              </a:ext>
            </a:extLst>
          </p:cNvPr>
          <p:cNvSpPr>
            <a:spLocks noGrp="1"/>
          </p:cNvSpPr>
          <p:nvPr>
            <p:ph type="title"/>
          </p:nvPr>
        </p:nvSpPr>
        <p:spPr/>
        <p:txBody>
          <a:bodyPr/>
          <a:lstStyle/>
          <a:p>
            <a:r>
              <a:rPr lang="en-NZ" dirty="0"/>
              <a:t>Data</a:t>
            </a:r>
            <a:endParaRPr lang="en-AU" dirty="0"/>
          </a:p>
        </p:txBody>
      </p:sp>
      <p:sp>
        <p:nvSpPr>
          <p:cNvPr id="3" name="Content Placeholder 2">
            <a:extLst>
              <a:ext uri="{FF2B5EF4-FFF2-40B4-BE49-F238E27FC236}">
                <a16:creationId xmlns:a16="http://schemas.microsoft.com/office/drawing/2014/main" id="{7F848397-6A1B-A823-692E-480F2B61531D}"/>
              </a:ext>
            </a:extLst>
          </p:cNvPr>
          <p:cNvSpPr>
            <a:spLocks noGrp="1"/>
          </p:cNvSpPr>
          <p:nvPr>
            <p:ph idx="1"/>
          </p:nvPr>
        </p:nvSpPr>
        <p:spPr/>
        <p:txBody>
          <a:bodyPr/>
          <a:lstStyle/>
          <a:p>
            <a:r>
              <a:rPr lang="en-NZ" dirty="0"/>
              <a:t>GPS trackers deployed in August/September 2022 on</a:t>
            </a:r>
          </a:p>
          <a:p>
            <a:pPr lvl="1"/>
            <a:r>
              <a:rPr lang="en-NZ" dirty="0"/>
              <a:t>400 water buffalo in Arnhem Land</a:t>
            </a:r>
          </a:p>
          <a:p>
            <a:pPr lvl="1"/>
            <a:r>
              <a:rPr lang="en-NZ" dirty="0"/>
              <a:t>516 feral cattle in Cape York</a:t>
            </a:r>
          </a:p>
          <a:p>
            <a:endParaRPr lang="en-NZ" dirty="0"/>
          </a:p>
          <a:p>
            <a:r>
              <a:rPr lang="en-NZ" dirty="0"/>
              <a:t>A range of sexes and ages</a:t>
            </a:r>
          </a:p>
          <a:p>
            <a:r>
              <a:rPr lang="en-NZ" dirty="0"/>
              <a:t>Both within and between clan groups</a:t>
            </a:r>
          </a:p>
        </p:txBody>
      </p:sp>
      <p:sp>
        <p:nvSpPr>
          <p:cNvPr id="4" name="Footer Placeholder 3">
            <a:extLst>
              <a:ext uri="{FF2B5EF4-FFF2-40B4-BE49-F238E27FC236}">
                <a16:creationId xmlns:a16="http://schemas.microsoft.com/office/drawing/2014/main" id="{6FFF7E96-2102-E040-BCA5-7678D2CBDACF}"/>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A996F558-3C57-33CE-AACF-E0A2428145E4}"/>
              </a:ext>
            </a:extLst>
          </p:cNvPr>
          <p:cNvSpPr>
            <a:spLocks noGrp="1"/>
          </p:cNvSpPr>
          <p:nvPr>
            <p:ph type="sldNum" sz="quarter" idx="12"/>
          </p:nvPr>
        </p:nvSpPr>
        <p:spPr/>
        <p:txBody>
          <a:bodyPr/>
          <a:lstStyle/>
          <a:p>
            <a:fld id="{286517B3-5246-42DA-959F-1EB672746CE0}" type="slidenum">
              <a:rPr lang="en-AU" smtClean="0"/>
              <a:t>19</a:t>
            </a:fld>
            <a:endParaRPr lang="en-AU"/>
          </a:p>
        </p:txBody>
      </p:sp>
    </p:spTree>
    <p:extLst>
      <p:ext uri="{BB962C8B-B14F-4D97-AF65-F5344CB8AC3E}">
        <p14:creationId xmlns:p14="http://schemas.microsoft.com/office/powerpoint/2010/main" val="858089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MRC Indigenous Research Seminar - Digital Media Research Centre">
            <a:extLst>
              <a:ext uri="{FF2B5EF4-FFF2-40B4-BE49-F238E27FC236}">
                <a16:creationId xmlns:a16="http://schemas.microsoft.com/office/drawing/2014/main" id="{D1902D06-D101-04EF-9BA5-0B0F0EFA47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14" b="1161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9F95300-350E-16CF-A44E-F161331372E0}"/>
              </a:ext>
            </a:extLst>
          </p:cNvPr>
          <p:cNvSpPr>
            <a:spLocks noGrp="1"/>
          </p:cNvSpPr>
          <p:nvPr>
            <p:ph type="title"/>
          </p:nvPr>
        </p:nvSpPr>
        <p:spPr>
          <a:xfrm>
            <a:off x="604520" y="3429000"/>
            <a:ext cx="10515600" cy="1325563"/>
          </a:xfrm>
        </p:spPr>
        <p:txBody>
          <a:bodyPr/>
          <a:lstStyle/>
          <a:p>
            <a:r>
              <a:rPr lang="en-NZ">
                <a:solidFill>
                  <a:schemeClr val="bg1"/>
                </a:solidFill>
                <a:latin typeface="Abadi" panose="020B0604020202020204" pitchFamily="34" charset="0"/>
              </a:rPr>
              <a:t>Acknowledgement of Traditional Owners</a:t>
            </a:r>
            <a:endParaRPr lang="en-AU">
              <a:solidFill>
                <a:schemeClr val="bg1"/>
              </a:solidFill>
              <a:latin typeface="Abadi" panose="020B0604020202020204" pitchFamily="34" charset="0"/>
            </a:endParaRPr>
          </a:p>
        </p:txBody>
      </p:sp>
      <p:sp>
        <p:nvSpPr>
          <p:cNvPr id="3" name="Content Placeholder 2">
            <a:extLst>
              <a:ext uri="{FF2B5EF4-FFF2-40B4-BE49-F238E27FC236}">
                <a16:creationId xmlns:a16="http://schemas.microsoft.com/office/drawing/2014/main" id="{8E890292-1090-17FF-7EB8-4B7C2BCB8914}"/>
              </a:ext>
            </a:extLst>
          </p:cNvPr>
          <p:cNvSpPr>
            <a:spLocks noGrp="1"/>
          </p:cNvSpPr>
          <p:nvPr>
            <p:ph idx="1"/>
          </p:nvPr>
        </p:nvSpPr>
        <p:spPr>
          <a:xfrm>
            <a:off x="604520" y="4608989"/>
            <a:ext cx="10515600" cy="1892935"/>
          </a:xfrm>
        </p:spPr>
        <p:txBody>
          <a:bodyPr/>
          <a:lstStyle/>
          <a:p>
            <a:r>
              <a:rPr lang="en-NZ">
                <a:solidFill>
                  <a:schemeClr val="bg1"/>
                </a:solidFill>
                <a:latin typeface="Abadi" panose="020B0604020202020204" pitchFamily="34" charset="0"/>
              </a:rPr>
              <a:t>QUT – Turrbal and Yugara</a:t>
            </a:r>
          </a:p>
          <a:p>
            <a:r>
              <a:rPr lang="en-NZ">
                <a:solidFill>
                  <a:schemeClr val="bg1"/>
                </a:solidFill>
                <a:latin typeface="Abadi" panose="020B0604020202020204" pitchFamily="34" charset="0"/>
              </a:rPr>
              <a:t>Central Arnhem Land, NT - </a:t>
            </a:r>
            <a:r>
              <a:rPr lang="en-NZ" err="1">
                <a:solidFill>
                  <a:schemeClr val="bg1"/>
                </a:solidFill>
                <a:latin typeface="Abadi" panose="020B0604020202020204" pitchFamily="34" charset="0"/>
              </a:rPr>
              <a:t>Dalabon</a:t>
            </a:r>
            <a:r>
              <a:rPr lang="en-NZ">
                <a:solidFill>
                  <a:schemeClr val="bg1"/>
                </a:solidFill>
                <a:latin typeface="Abadi" panose="020B0604020202020204" pitchFamily="34" charset="0"/>
              </a:rPr>
              <a:t>, </a:t>
            </a:r>
            <a:r>
              <a:rPr lang="en-NZ" err="1">
                <a:solidFill>
                  <a:schemeClr val="bg1"/>
                </a:solidFill>
                <a:latin typeface="Abadi" panose="020B0604020202020204" pitchFamily="34" charset="0"/>
              </a:rPr>
              <a:t>Rembarrnga</a:t>
            </a:r>
            <a:r>
              <a:rPr lang="en-NZ">
                <a:solidFill>
                  <a:schemeClr val="bg1"/>
                </a:solidFill>
                <a:latin typeface="Abadi" panose="020B0604020202020204" pitchFamily="34" charset="0"/>
              </a:rPr>
              <a:t> and </a:t>
            </a:r>
            <a:r>
              <a:rPr lang="en-NZ" err="1">
                <a:solidFill>
                  <a:schemeClr val="bg1"/>
                </a:solidFill>
                <a:latin typeface="Abadi" panose="020B0604020202020204" pitchFamily="34" charset="0"/>
              </a:rPr>
              <a:t>Mayili</a:t>
            </a:r>
            <a:endParaRPr lang="en-NZ">
              <a:solidFill>
                <a:schemeClr val="bg1"/>
              </a:solidFill>
              <a:latin typeface="Abadi" panose="020B0604020202020204" pitchFamily="34" charset="0"/>
            </a:endParaRPr>
          </a:p>
          <a:p>
            <a:r>
              <a:rPr lang="en-NZ">
                <a:solidFill>
                  <a:schemeClr val="bg1"/>
                </a:solidFill>
                <a:latin typeface="Abadi" panose="020B0604020202020204" pitchFamily="34" charset="0"/>
              </a:rPr>
              <a:t>Normanby and Archer River – Cape York, QLD – </a:t>
            </a:r>
            <a:r>
              <a:rPr lang="en-NZ" err="1">
                <a:solidFill>
                  <a:schemeClr val="bg1"/>
                </a:solidFill>
                <a:latin typeface="Abadi" panose="020B0604020202020204" pitchFamily="34" charset="0"/>
              </a:rPr>
              <a:t>Balngarrawarra</a:t>
            </a:r>
            <a:r>
              <a:rPr lang="en-NZ">
                <a:solidFill>
                  <a:schemeClr val="bg1"/>
                </a:solidFill>
                <a:latin typeface="Abadi" panose="020B0604020202020204" pitchFamily="34" charset="0"/>
              </a:rPr>
              <a:t>, </a:t>
            </a:r>
            <a:r>
              <a:rPr lang="en-NZ" err="1">
                <a:solidFill>
                  <a:schemeClr val="bg1"/>
                </a:solidFill>
                <a:latin typeface="Abadi" panose="020B0604020202020204" pitchFamily="34" charset="0"/>
              </a:rPr>
              <a:t>Wik</a:t>
            </a:r>
            <a:endParaRPr lang="en-NZ">
              <a:solidFill>
                <a:schemeClr val="bg1"/>
              </a:solidFill>
              <a:latin typeface="Abadi" panose="020B0604020202020204" pitchFamily="34" charset="0"/>
            </a:endParaRPr>
          </a:p>
        </p:txBody>
      </p:sp>
      <p:sp>
        <p:nvSpPr>
          <p:cNvPr id="4" name="Footer Placeholder 3">
            <a:extLst>
              <a:ext uri="{FF2B5EF4-FFF2-40B4-BE49-F238E27FC236}">
                <a16:creationId xmlns:a16="http://schemas.microsoft.com/office/drawing/2014/main" id="{401EEF3F-7CE1-8B3D-8076-CC05114B7F9A}"/>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B0D5F78C-CA17-465C-8791-D8FA28F51CAC}"/>
              </a:ext>
            </a:extLst>
          </p:cNvPr>
          <p:cNvSpPr>
            <a:spLocks noGrp="1"/>
          </p:cNvSpPr>
          <p:nvPr>
            <p:ph type="sldNum" sz="quarter" idx="12"/>
          </p:nvPr>
        </p:nvSpPr>
        <p:spPr/>
        <p:txBody>
          <a:bodyPr/>
          <a:lstStyle/>
          <a:p>
            <a:fld id="{286517B3-5246-42DA-959F-1EB672746CE0}" type="slidenum">
              <a:rPr lang="en-AU" smtClean="0"/>
              <a:t>2</a:t>
            </a:fld>
            <a:endParaRPr lang="en-AU"/>
          </a:p>
        </p:txBody>
      </p:sp>
    </p:spTree>
    <p:extLst>
      <p:ext uri="{BB962C8B-B14F-4D97-AF65-F5344CB8AC3E}">
        <p14:creationId xmlns:p14="http://schemas.microsoft.com/office/powerpoint/2010/main" val="986251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E397A-6080-2717-47CB-0C4D456496A3}"/>
              </a:ext>
            </a:extLst>
          </p:cNvPr>
          <p:cNvSpPr>
            <a:spLocks noGrp="1"/>
          </p:cNvSpPr>
          <p:nvPr>
            <p:ph type="title"/>
          </p:nvPr>
        </p:nvSpPr>
        <p:spPr/>
        <p:txBody>
          <a:bodyPr/>
          <a:lstStyle/>
          <a:p>
            <a:r>
              <a:rPr lang="en-NZ" dirty="0"/>
              <a:t>Thanks for listening</a:t>
            </a:r>
            <a:endParaRPr lang="en-AU" dirty="0"/>
          </a:p>
        </p:txBody>
      </p:sp>
      <p:sp>
        <p:nvSpPr>
          <p:cNvPr id="3" name="Content Placeholder 2">
            <a:extLst>
              <a:ext uri="{FF2B5EF4-FFF2-40B4-BE49-F238E27FC236}">
                <a16:creationId xmlns:a16="http://schemas.microsoft.com/office/drawing/2014/main" id="{8F572F5A-0453-0873-2F22-9E28A671EA86}"/>
              </a:ext>
            </a:extLst>
          </p:cNvPr>
          <p:cNvSpPr>
            <a:spLocks noGrp="1"/>
          </p:cNvSpPr>
          <p:nvPr>
            <p:ph idx="1"/>
          </p:nvPr>
        </p:nvSpPr>
        <p:spPr>
          <a:xfrm>
            <a:off x="838200" y="4515556"/>
            <a:ext cx="10515600" cy="1563546"/>
          </a:xfrm>
        </p:spPr>
        <p:txBody>
          <a:bodyPr>
            <a:normAutofit/>
          </a:bodyPr>
          <a:lstStyle/>
          <a:p>
            <a:r>
              <a:rPr lang="en-NZ" sz="1600" dirty="0"/>
              <a:t>Nathan, Ran, Wayne M. Getz, Eloy Revilla, Marcel </a:t>
            </a:r>
            <a:r>
              <a:rPr lang="en-NZ" sz="1600" dirty="0" err="1"/>
              <a:t>Holyoak</a:t>
            </a:r>
            <a:r>
              <a:rPr lang="en-NZ" sz="1600" dirty="0"/>
              <a:t>, Ronen </a:t>
            </a:r>
            <a:r>
              <a:rPr lang="en-NZ" sz="1600" dirty="0" err="1"/>
              <a:t>Kadmon</a:t>
            </a:r>
            <a:r>
              <a:rPr lang="en-NZ" sz="1600" dirty="0"/>
              <a:t>, David </a:t>
            </a:r>
            <a:r>
              <a:rPr lang="en-NZ" sz="1600" dirty="0" err="1"/>
              <a:t>Saltz</a:t>
            </a:r>
            <a:r>
              <a:rPr lang="en-NZ" sz="1600" dirty="0"/>
              <a:t>, and Peter E. Smouse. 2008. </a:t>
            </a:r>
            <a:r>
              <a:rPr lang="en-NZ" sz="1600" b="1" dirty="0"/>
              <a:t>“A Movement Ecology Paradigm for Unifying Organismal Movement Research.”</a:t>
            </a:r>
            <a:r>
              <a:rPr lang="en-NZ" sz="1600" dirty="0"/>
              <a:t> Proceedings of the National Academy of Sciences of the United States of America 105 (49): 19052–59.</a:t>
            </a:r>
          </a:p>
          <a:p>
            <a:r>
              <a:rPr lang="en-AU" sz="1600" dirty="0"/>
              <a:t>Forester, James D., </a:t>
            </a:r>
            <a:r>
              <a:rPr lang="en-AU" sz="1600" dirty="0" err="1"/>
              <a:t>Hae</a:t>
            </a:r>
            <a:r>
              <a:rPr lang="en-AU" sz="1600" dirty="0"/>
              <a:t> Kyung </a:t>
            </a:r>
            <a:r>
              <a:rPr lang="en-AU" sz="1600" dirty="0" err="1"/>
              <a:t>Im</a:t>
            </a:r>
            <a:r>
              <a:rPr lang="en-AU" sz="1600" dirty="0"/>
              <a:t>, and Paul J. </a:t>
            </a:r>
            <a:r>
              <a:rPr lang="en-AU" sz="1600" dirty="0" err="1"/>
              <a:t>Rathouz</a:t>
            </a:r>
            <a:r>
              <a:rPr lang="en-AU" sz="1600" dirty="0"/>
              <a:t>. 2009. </a:t>
            </a:r>
            <a:r>
              <a:rPr lang="en-AU" sz="1600" b="1" dirty="0"/>
              <a:t>“Accounting for Animal Movement in Estimation of Resource Selection Functions: Sampling and Data Analysis.” </a:t>
            </a:r>
            <a:r>
              <a:rPr lang="en-AU" sz="1600" dirty="0"/>
              <a:t>Ecology 90 (12): 3554–65.</a:t>
            </a:r>
            <a:endParaRPr lang="en-NZ" sz="1600" dirty="0"/>
          </a:p>
        </p:txBody>
      </p:sp>
      <p:sp>
        <p:nvSpPr>
          <p:cNvPr id="4" name="Footer Placeholder 3">
            <a:extLst>
              <a:ext uri="{FF2B5EF4-FFF2-40B4-BE49-F238E27FC236}">
                <a16:creationId xmlns:a16="http://schemas.microsoft.com/office/drawing/2014/main" id="{7EE9F342-32BD-3604-0A4F-67B30380FCA1}"/>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314AEF6B-6267-E2F4-5192-B2E4D8B83764}"/>
              </a:ext>
            </a:extLst>
          </p:cNvPr>
          <p:cNvSpPr>
            <a:spLocks noGrp="1"/>
          </p:cNvSpPr>
          <p:nvPr>
            <p:ph type="sldNum" sz="quarter" idx="12"/>
          </p:nvPr>
        </p:nvSpPr>
        <p:spPr/>
        <p:txBody>
          <a:bodyPr/>
          <a:lstStyle/>
          <a:p>
            <a:fld id="{286517B3-5246-42DA-959F-1EB672746CE0}" type="slidenum">
              <a:rPr lang="en-AU" smtClean="0"/>
              <a:t>20</a:t>
            </a:fld>
            <a:endParaRPr lang="en-AU"/>
          </a:p>
        </p:txBody>
      </p:sp>
      <p:sp>
        <p:nvSpPr>
          <p:cNvPr id="6" name="TextBox 5">
            <a:extLst>
              <a:ext uri="{FF2B5EF4-FFF2-40B4-BE49-F238E27FC236}">
                <a16:creationId xmlns:a16="http://schemas.microsoft.com/office/drawing/2014/main" id="{94854B50-764A-EE3E-0B92-44FBC47D7796}"/>
              </a:ext>
            </a:extLst>
          </p:cNvPr>
          <p:cNvSpPr txBox="1"/>
          <p:nvPr/>
        </p:nvSpPr>
        <p:spPr>
          <a:xfrm>
            <a:off x="7303797" y="843240"/>
            <a:ext cx="3554703" cy="369332"/>
          </a:xfrm>
          <a:prstGeom prst="rect">
            <a:avLst/>
          </a:prstGeom>
          <a:noFill/>
        </p:spPr>
        <p:txBody>
          <a:bodyPr wrap="square" rtlCol="0">
            <a:spAutoFit/>
          </a:bodyPr>
          <a:lstStyle/>
          <a:p>
            <a:pPr algn="r"/>
            <a:r>
              <a:rPr lang="en-NZ" dirty="0">
                <a:latin typeface="Abadi" panose="020B0604020104020204" pitchFamily="34" charset="0"/>
              </a:rPr>
              <a:t>scott.forrest@hdr.qut.edu.au</a:t>
            </a:r>
            <a:endParaRPr lang="en-AU" dirty="0">
              <a:latin typeface="Abadi" panose="020B0604020104020204" pitchFamily="34" charset="0"/>
            </a:endParaRPr>
          </a:p>
        </p:txBody>
      </p:sp>
      <p:pic>
        <p:nvPicPr>
          <p:cNvPr id="8" name="Picture 7" descr="A herd of buffalo running through a forest&#10;&#10;Description automatically generated">
            <a:extLst>
              <a:ext uri="{FF2B5EF4-FFF2-40B4-BE49-F238E27FC236}">
                <a16:creationId xmlns:a16="http://schemas.microsoft.com/office/drawing/2014/main" id="{3796ED95-C4F9-19F8-229F-0D6E52E8CEAB}"/>
              </a:ext>
            </a:extLst>
          </p:cNvPr>
          <p:cNvPicPr>
            <a:picLocks noChangeAspect="1"/>
          </p:cNvPicPr>
          <p:nvPr/>
        </p:nvPicPr>
        <p:blipFill rotWithShape="1">
          <a:blip r:embed="rId3">
            <a:extLst>
              <a:ext uri="{28A0092B-C50C-407E-A947-70E740481C1C}">
                <a14:useLocalDpi xmlns:a14="http://schemas.microsoft.com/office/drawing/2010/main" val="0"/>
              </a:ext>
            </a:extLst>
          </a:blip>
          <a:srcRect t="42635" b="17288"/>
          <a:stretch/>
        </p:blipFill>
        <p:spPr>
          <a:xfrm>
            <a:off x="1066800" y="1489820"/>
            <a:ext cx="10287000" cy="2748488"/>
          </a:xfrm>
          <a:prstGeom prst="rect">
            <a:avLst/>
          </a:prstGeom>
        </p:spPr>
      </p:pic>
    </p:spTree>
    <p:extLst>
      <p:ext uri="{BB962C8B-B14F-4D97-AF65-F5344CB8AC3E}">
        <p14:creationId xmlns:p14="http://schemas.microsoft.com/office/powerpoint/2010/main" val="3182794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1E64F-9CA1-AD35-5EEA-9B83D38A0A3A}"/>
              </a:ext>
            </a:extLst>
          </p:cNvPr>
          <p:cNvSpPr>
            <a:spLocks noGrp="1"/>
          </p:cNvSpPr>
          <p:nvPr>
            <p:ph type="title"/>
          </p:nvPr>
        </p:nvSpPr>
        <p:spPr/>
        <p:txBody>
          <a:bodyPr/>
          <a:lstStyle/>
          <a:p>
            <a:r>
              <a:rPr lang="en-US" dirty="0" err="1"/>
              <a:t>Organisers</a:t>
            </a:r>
            <a:r>
              <a:rPr lang="en-US" dirty="0"/>
              <a:t> and facilitators</a:t>
            </a:r>
          </a:p>
        </p:txBody>
      </p:sp>
      <p:sp>
        <p:nvSpPr>
          <p:cNvPr id="3" name="Content Placeholder 2">
            <a:extLst>
              <a:ext uri="{FF2B5EF4-FFF2-40B4-BE49-F238E27FC236}">
                <a16:creationId xmlns:a16="http://schemas.microsoft.com/office/drawing/2014/main" id="{256D130A-2B9B-138F-132C-99890D5C5DF8}"/>
              </a:ext>
            </a:extLst>
          </p:cNvPr>
          <p:cNvSpPr>
            <a:spLocks noGrp="1"/>
          </p:cNvSpPr>
          <p:nvPr>
            <p:ph idx="1"/>
          </p:nvPr>
        </p:nvSpPr>
        <p:spPr/>
        <p:txBody>
          <a:bodyPr/>
          <a:lstStyle/>
          <a:p>
            <a:r>
              <a:rPr lang="en-US" dirty="0"/>
              <a:t>Members of the movement ecology special interest network (MoveSIN)</a:t>
            </a:r>
          </a:p>
          <a:p>
            <a:endParaRPr lang="en-US" dirty="0"/>
          </a:p>
        </p:txBody>
      </p:sp>
      <p:pic>
        <p:nvPicPr>
          <p:cNvPr id="1026" name="Picture 2" descr="Mitchell Cowan">
            <a:extLst>
              <a:ext uri="{FF2B5EF4-FFF2-40B4-BE49-F238E27FC236}">
                <a16:creationId xmlns:a16="http://schemas.microsoft.com/office/drawing/2014/main" id="{0F883963-B629-2094-9D41-4BDFA3CC9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02" y="3432658"/>
            <a:ext cx="1352650" cy="1352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0FA470-85F3-B8BF-9056-58C99883964A}"/>
              </a:ext>
            </a:extLst>
          </p:cNvPr>
          <p:cNvSpPr txBox="1"/>
          <p:nvPr/>
        </p:nvSpPr>
        <p:spPr>
          <a:xfrm>
            <a:off x="1142822" y="4790436"/>
            <a:ext cx="1048962" cy="523220"/>
          </a:xfrm>
          <a:prstGeom prst="rect">
            <a:avLst/>
          </a:prstGeom>
          <a:noFill/>
        </p:spPr>
        <p:txBody>
          <a:bodyPr wrap="square" rtlCol="0">
            <a:spAutoFit/>
          </a:bodyPr>
          <a:lstStyle/>
          <a:p>
            <a:pPr algn="ctr"/>
            <a:r>
              <a:rPr lang="en-US" sz="1400" dirty="0"/>
              <a:t>Mitchell Cowan</a:t>
            </a:r>
          </a:p>
        </p:txBody>
      </p:sp>
      <p:pic>
        <p:nvPicPr>
          <p:cNvPr id="1028" name="Picture 4" descr="Niraj Meisuria">
            <a:extLst>
              <a:ext uri="{FF2B5EF4-FFF2-40B4-BE49-F238E27FC236}">
                <a16:creationId xmlns:a16="http://schemas.microsoft.com/office/drawing/2014/main" id="{AEA3F7D0-0F9A-294D-CD9A-15F9BB9B4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522" y="3437786"/>
            <a:ext cx="1352650" cy="1352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7436B4-3D80-48C7-68BE-E88D43B493CA}"/>
              </a:ext>
            </a:extLst>
          </p:cNvPr>
          <p:cNvSpPr txBox="1"/>
          <p:nvPr/>
        </p:nvSpPr>
        <p:spPr>
          <a:xfrm>
            <a:off x="2578663" y="4790436"/>
            <a:ext cx="1043834" cy="523220"/>
          </a:xfrm>
          <a:prstGeom prst="rect">
            <a:avLst/>
          </a:prstGeom>
          <a:noFill/>
        </p:spPr>
        <p:txBody>
          <a:bodyPr wrap="square" rtlCol="0">
            <a:spAutoFit/>
          </a:bodyPr>
          <a:lstStyle/>
          <a:p>
            <a:pPr algn="ctr"/>
            <a:r>
              <a:rPr lang="en-US" sz="1400" dirty="0"/>
              <a:t>Niraj Meisuria</a:t>
            </a:r>
          </a:p>
        </p:txBody>
      </p:sp>
      <p:pic>
        <p:nvPicPr>
          <p:cNvPr id="1030" name="Picture 6" descr="Rhys Cairncross">
            <a:extLst>
              <a:ext uri="{FF2B5EF4-FFF2-40B4-BE49-F238E27FC236}">
                <a16:creationId xmlns:a16="http://schemas.microsoft.com/office/drawing/2014/main" id="{92217A7E-C53C-AC1F-8547-54B6A43C75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1842" y="3429000"/>
            <a:ext cx="1352650" cy="1352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648043-DC7A-E9CF-F3A6-C1623CF615FB}"/>
              </a:ext>
            </a:extLst>
          </p:cNvPr>
          <p:cNvSpPr txBox="1"/>
          <p:nvPr/>
        </p:nvSpPr>
        <p:spPr>
          <a:xfrm>
            <a:off x="3910405" y="4781650"/>
            <a:ext cx="1116818" cy="523220"/>
          </a:xfrm>
          <a:prstGeom prst="rect">
            <a:avLst/>
          </a:prstGeom>
          <a:noFill/>
        </p:spPr>
        <p:txBody>
          <a:bodyPr wrap="square" rtlCol="0">
            <a:spAutoFit/>
          </a:bodyPr>
          <a:lstStyle/>
          <a:p>
            <a:pPr algn="ctr"/>
            <a:r>
              <a:rPr lang="en-US" sz="1400" dirty="0"/>
              <a:t>Rhys Cairncross</a:t>
            </a:r>
          </a:p>
        </p:txBody>
      </p:sp>
      <p:pic>
        <p:nvPicPr>
          <p:cNvPr id="1032" name="Picture 8" descr="Image">
            <a:extLst>
              <a:ext uri="{FF2B5EF4-FFF2-40B4-BE49-F238E27FC236}">
                <a16:creationId xmlns:a16="http://schemas.microsoft.com/office/drawing/2014/main" id="{43E47DB0-B8E3-57D0-F15B-FF991E87D2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4162" y="3437786"/>
            <a:ext cx="1352650" cy="13526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831997-1597-6789-3321-64A21398A13B}"/>
              </a:ext>
            </a:extLst>
          </p:cNvPr>
          <p:cNvSpPr txBox="1"/>
          <p:nvPr/>
        </p:nvSpPr>
        <p:spPr>
          <a:xfrm>
            <a:off x="5173471" y="4799222"/>
            <a:ext cx="1303009" cy="523220"/>
          </a:xfrm>
          <a:prstGeom prst="rect">
            <a:avLst/>
          </a:prstGeom>
          <a:noFill/>
        </p:spPr>
        <p:txBody>
          <a:bodyPr wrap="square" rtlCol="0">
            <a:spAutoFit/>
          </a:bodyPr>
          <a:lstStyle/>
          <a:p>
            <a:pPr algn="ctr"/>
            <a:r>
              <a:rPr lang="en-US" sz="1400" dirty="0"/>
              <a:t>Sally Burgemeestre</a:t>
            </a:r>
          </a:p>
        </p:txBody>
      </p:sp>
      <p:pic>
        <p:nvPicPr>
          <p:cNvPr id="1036" name="Picture 12" descr="OLYMPUS DIGITAL CAMERA">
            <a:extLst>
              <a:ext uri="{FF2B5EF4-FFF2-40B4-BE49-F238E27FC236}">
                <a16:creationId xmlns:a16="http://schemas.microsoft.com/office/drawing/2014/main" id="{7E9D75CE-CAE4-583A-A43F-B330A7E1B4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8032"/>
          <a:stretch/>
        </p:blipFill>
        <p:spPr bwMode="auto">
          <a:xfrm>
            <a:off x="6526482" y="3429000"/>
            <a:ext cx="1409638" cy="13526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FD577D6-EDB1-FE6B-7F5F-B11C809473D6}"/>
              </a:ext>
            </a:extLst>
          </p:cNvPr>
          <p:cNvSpPr txBox="1"/>
          <p:nvPr/>
        </p:nvSpPr>
        <p:spPr>
          <a:xfrm>
            <a:off x="6705564" y="4799944"/>
            <a:ext cx="1038615" cy="523220"/>
          </a:xfrm>
          <a:prstGeom prst="rect">
            <a:avLst/>
          </a:prstGeom>
          <a:noFill/>
        </p:spPr>
        <p:txBody>
          <a:bodyPr wrap="square" rtlCol="0">
            <a:spAutoFit/>
          </a:bodyPr>
          <a:lstStyle/>
          <a:p>
            <a:pPr algn="ctr"/>
            <a:r>
              <a:rPr lang="en-US" sz="1400" dirty="0"/>
              <a:t>Thomas Newsome</a:t>
            </a:r>
          </a:p>
        </p:txBody>
      </p:sp>
      <p:pic>
        <p:nvPicPr>
          <p:cNvPr id="1044" name="Picture 20" descr="No alternative text description for this image">
            <a:extLst>
              <a:ext uri="{FF2B5EF4-FFF2-40B4-BE49-F238E27FC236}">
                <a16:creationId xmlns:a16="http://schemas.microsoft.com/office/drawing/2014/main" id="{407A50F9-3D66-EFC4-CADA-2ECC137557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3103" y="3439927"/>
            <a:ext cx="1359295" cy="13592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AB80789-F67F-7A16-80D1-3BE77486DBD0}"/>
              </a:ext>
            </a:extLst>
          </p:cNvPr>
          <p:cNvSpPr txBox="1"/>
          <p:nvPr/>
        </p:nvSpPr>
        <p:spPr>
          <a:xfrm>
            <a:off x="9475053" y="4799222"/>
            <a:ext cx="1145584" cy="523220"/>
          </a:xfrm>
          <a:prstGeom prst="rect">
            <a:avLst/>
          </a:prstGeom>
          <a:noFill/>
        </p:spPr>
        <p:txBody>
          <a:bodyPr wrap="square" rtlCol="0">
            <a:spAutoFit/>
          </a:bodyPr>
          <a:lstStyle/>
          <a:p>
            <a:pPr algn="ctr"/>
            <a:r>
              <a:rPr lang="en-US" sz="1400" dirty="0"/>
              <a:t>Scott Forrest</a:t>
            </a:r>
          </a:p>
        </p:txBody>
      </p:sp>
      <p:pic>
        <p:nvPicPr>
          <p:cNvPr id="8" name="Picture 4" descr="Dr Lily Bentley | UQ Experts">
            <a:extLst>
              <a:ext uri="{FF2B5EF4-FFF2-40B4-BE49-F238E27FC236}">
                <a16:creationId xmlns:a16="http://schemas.microsoft.com/office/drawing/2014/main" id="{0700C708-89F2-9162-6AF1-0AC2B7182C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3264" y="3436269"/>
            <a:ext cx="1359295" cy="13592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BC68AFE-B295-041E-3550-821AA898D5A5}"/>
              </a:ext>
            </a:extLst>
          </p:cNvPr>
          <p:cNvSpPr txBox="1"/>
          <p:nvPr/>
        </p:nvSpPr>
        <p:spPr>
          <a:xfrm>
            <a:off x="8133603" y="4799222"/>
            <a:ext cx="1038615" cy="307777"/>
          </a:xfrm>
          <a:prstGeom prst="rect">
            <a:avLst/>
          </a:prstGeom>
          <a:noFill/>
        </p:spPr>
        <p:txBody>
          <a:bodyPr wrap="square" rtlCol="0">
            <a:spAutoFit/>
          </a:bodyPr>
          <a:lstStyle/>
          <a:p>
            <a:pPr algn="ctr"/>
            <a:r>
              <a:rPr lang="en-US" sz="1400" dirty="0"/>
              <a:t>Lily Bentley</a:t>
            </a:r>
          </a:p>
        </p:txBody>
      </p:sp>
    </p:spTree>
    <p:extLst>
      <p:ext uri="{BB962C8B-B14F-4D97-AF65-F5344CB8AC3E}">
        <p14:creationId xmlns:p14="http://schemas.microsoft.com/office/powerpoint/2010/main" val="542876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D7FAD4-FC55-09AF-4AEC-F49E939B1737}"/>
              </a:ext>
            </a:extLst>
          </p:cNvPr>
          <p:cNvSpPr/>
          <p:nvPr/>
        </p:nvSpPr>
        <p:spPr>
          <a:xfrm rot="5400000">
            <a:off x="5664566" y="330568"/>
            <a:ext cx="862865"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3B2A7BD3-F587-68A7-A880-01B3F72D8293}"/>
              </a:ext>
            </a:extLst>
          </p:cNvPr>
          <p:cNvSpPr>
            <a:spLocks noGrp="1"/>
          </p:cNvSpPr>
          <p:nvPr>
            <p:ph type="sldNum" sz="quarter" idx="12"/>
          </p:nvPr>
        </p:nvSpPr>
        <p:spPr/>
        <p:txBody>
          <a:bodyPr/>
          <a:lstStyle/>
          <a:p>
            <a:fld id="{286517B3-5246-42DA-959F-1EB672746CE0}" type="slidenum">
              <a:rPr lang="en-AU" smtClean="0"/>
              <a:t>4</a:t>
            </a:fld>
            <a:endParaRPr lang="en-AU" dirty="0"/>
          </a:p>
        </p:txBody>
      </p:sp>
      <p:sp>
        <p:nvSpPr>
          <p:cNvPr id="4" name="Footer Placeholder 3">
            <a:extLst>
              <a:ext uri="{FF2B5EF4-FFF2-40B4-BE49-F238E27FC236}">
                <a16:creationId xmlns:a16="http://schemas.microsoft.com/office/drawing/2014/main" id="{B357E47B-1C20-564C-4520-74BC3697E93D}"/>
              </a:ext>
            </a:extLst>
          </p:cNvPr>
          <p:cNvSpPr>
            <a:spLocks noGrp="1"/>
          </p:cNvSpPr>
          <p:nvPr>
            <p:ph type="ftr" sz="quarter" idx="11"/>
          </p:nvPr>
        </p:nvSpPr>
        <p:spPr/>
        <p:txBody>
          <a:bodyPr/>
          <a:lstStyle/>
          <a:p>
            <a:r>
              <a:rPr lang="en-AU" dirty="0"/>
              <a:t>Scott Forrest | School of Mathematical Sciences</a:t>
            </a:r>
          </a:p>
        </p:txBody>
      </p:sp>
      <p:pic>
        <p:nvPicPr>
          <p:cNvPr id="18" name="Picture 17">
            <a:extLst>
              <a:ext uri="{FF2B5EF4-FFF2-40B4-BE49-F238E27FC236}">
                <a16:creationId xmlns:a16="http://schemas.microsoft.com/office/drawing/2014/main" id="{2E24A9BB-EFB5-09D8-B08A-06E1927E63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58081" y="1107585"/>
            <a:ext cx="8420836" cy="5613890"/>
          </a:xfrm>
          <a:prstGeom prst="rect">
            <a:avLst/>
          </a:prstGeom>
        </p:spPr>
      </p:pic>
      <p:pic>
        <p:nvPicPr>
          <p:cNvPr id="16" name="Picture 15" descr="A person holding a bird&#10;&#10;Description automatically generated">
            <a:extLst>
              <a:ext uri="{FF2B5EF4-FFF2-40B4-BE49-F238E27FC236}">
                <a16:creationId xmlns:a16="http://schemas.microsoft.com/office/drawing/2014/main" id="{DEA2ADEE-6009-0C3E-1F8C-1C66A56FC9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69038" y="3266653"/>
            <a:ext cx="5164881" cy="3454822"/>
          </a:xfrm>
          <a:prstGeom prst="rect">
            <a:avLst/>
          </a:prstGeom>
        </p:spPr>
      </p:pic>
      <p:grpSp>
        <p:nvGrpSpPr>
          <p:cNvPr id="19" name="Group 18">
            <a:extLst>
              <a:ext uri="{FF2B5EF4-FFF2-40B4-BE49-F238E27FC236}">
                <a16:creationId xmlns:a16="http://schemas.microsoft.com/office/drawing/2014/main" id="{9873B2DC-FACF-4322-01BF-6EE2019A1D65}"/>
              </a:ext>
            </a:extLst>
          </p:cNvPr>
          <p:cNvGrpSpPr/>
          <p:nvPr/>
        </p:nvGrpSpPr>
        <p:grpSpPr>
          <a:xfrm>
            <a:off x="6569038" y="457644"/>
            <a:ext cx="5164881" cy="2873381"/>
            <a:chOff x="691209" y="2991817"/>
            <a:chExt cx="5754273" cy="3244128"/>
          </a:xfrm>
        </p:grpSpPr>
        <p:pic>
          <p:nvPicPr>
            <p:cNvPr id="10" name="Picture 4" descr="mage result for orokonui ecosanctuary">
              <a:extLst>
                <a:ext uri="{FF2B5EF4-FFF2-40B4-BE49-F238E27FC236}">
                  <a16:creationId xmlns:a16="http://schemas.microsoft.com/office/drawing/2014/main" id="{DCF2E7D2-B771-91E6-5137-9D177DB0DB6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1209" y="2991817"/>
              <a:ext cx="5754273" cy="324412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8368108-53ED-DB07-D360-0811CE591205}"/>
                </a:ext>
              </a:extLst>
            </p:cNvPr>
            <p:cNvGrpSpPr/>
            <p:nvPr/>
          </p:nvGrpSpPr>
          <p:grpSpPr>
            <a:xfrm>
              <a:off x="764898" y="3046150"/>
              <a:ext cx="1896105" cy="2269918"/>
              <a:chOff x="5746473" y="3239060"/>
              <a:chExt cx="2221231" cy="2606675"/>
            </a:xfrm>
          </p:grpSpPr>
          <p:grpSp>
            <p:nvGrpSpPr>
              <p:cNvPr id="12" name="Group 11">
                <a:extLst>
                  <a:ext uri="{FF2B5EF4-FFF2-40B4-BE49-F238E27FC236}">
                    <a16:creationId xmlns:a16="http://schemas.microsoft.com/office/drawing/2014/main" id="{57728F76-1F59-9077-3EFD-5967761A583F}"/>
                  </a:ext>
                </a:extLst>
              </p:cNvPr>
              <p:cNvGrpSpPr/>
              <p:nvPr/>
            </p:nvGrpSpPr>
            <p:grpSpPr>
              <a:xfrm>
                <a:off x="5746473" y="3239060"/>
                <a:ext cx="2221231" cy="2606675"/>
                <a:chOff x="4944961" y="2438966"/>
                <a:chExt cx="2221230" cy="2606675"/>
              </a:xfrm>
              <a:effectLst>
                <a:outerShdw blurRad="50800" dist="38100" dir="2700000" algn="tl" rotWithShape="0">
                  <a:prstClr val="black">
                    <a:alpha val="40000"/>
                  </a:prstClr>
                </a:outerShdw>
              </a:effectLst>
            </p:grpSpPr>
            <p:pic>
              <p:nvPicPr>
                <p:cNvPr id="14" name="Picture 13" descr="Blank Outline Map of New Zealand — Schools at Look4">
                  <a:extLst>
                    <a:ext uri="{FF2B5EF4-FFF2-40B4-BE49-F238E27FC236}">
                      <a16:creationId xmlns:a16="http://schemas.microsoft.com/office/drawing/2014/main" id="{80CEF560-B5D2-F555-0945-D2E2F9733BA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944961" y="2438966"/>
                  <a:ext cx="2221230" cy="2606675"/>
                </a:xfrm>
                <a:prstGeom prst="rect">
                  <a:avLst/>
                </a:prstGeom>
                <a:noFill/>
                <a:ln>
                  <a:noFill/>
                </a:ln>
              </p:spPr>
            </p:pic>
            <p:sp>
              <p:nvSpPr>
                <p:cNvPr id="15" name="5-point Star 5">
                  <a:extLst>
                    <a:ext uri="{FF2B5EF4-FFF2-40B4-BE49-F238E27FC236}">
                      <a16:creationId xmlns:a16="http://schemas.microsoft.com/office/drawing/2014/main" id="{BEDE84E9-D0C3-8325-4A0D-34D9EAA30B04}"/>
                    </a:ext>
                  </a:extLst>
                </p:cNvPr>
                <p:cNvSpPr/>
                <p:nvPr/>
              </p:nvSpPr>
              <p:spPr>
                <a:xfrm>
                  <a:off x="5675028" y="4572001"/>
                  <a:ext cx="172617" cy="169334"/>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13" name="Straight Arrow Connector 12">
                <a:extLst>
                  <a:ext uri="{FF2B5EF4-FFF2-40B4-BE49-F238E27FC236}">
                    <a16:creationId xmlns:a16="http://schemas.microsoft.com/office/drawing/2014/main" id="{C05D624D-8046-5BDA-1C89-3D21D5F96566}"/>
                  </a:ext>
                </a:extLst>
              </p:cNvPr>
              <p:cNvCxnSpPr/>
              <p:nvPr/>
            </p:nvCxnSpPr>
            <p:spPr>
              <a:xfrm flipH="1">
                <a:off x="6787536" y="5479339"/>
                <a:ext cx="833465" cy="0"/>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
        <p:nvSpPr>
          <p:cNvPr id="9" name="TextBox 8">
            <a:extLst>
              <a:ext uri="{FF2B5EF4-FFF2-40B4-BE49-F238E27FC236}">
                <a16:creationId xmlns:a16="http://schemas.microsoft.com/office/drawing/2014/main" id="{203FBE2F-C0FB-46FC-91BD-8916ECC04DC9}"/>
              </a:ext>
            </a:extLst>
          </p:cNvPr>
          <p:cNvSpPr txBox="1"/>
          <p:nvPr/>
        </p:nvSpPr>
        <p:spPr>
          <a:xfrm>
            <a:off x="458081" y="457644"/>
            <a:ext cx="5496129" cy="584775"/>
          </a:xfrm>
          <a:prstGeom prst="rect">
            <a:avLst/>
          </a:prstGeom>
          <a:noFill/>
        </p:spPr>
        <p:txBody>
          <a:bodyPr wrap="square" rtlCol="0">
            <a:spAutoFit/>
          </a:bodyPr>
          <a:lstStyle/>
          <a:p>
            <a:r>
              <a:rPr lang="en-NZ" sz="3200" dirty="0">
                <a:latin typeface="+mj-lt"/>
              </a:rPr>
              <a:t>Kākā (</a:t>
            </a:r>
            <a:r>
              <a:rPr lang="en-NZ" sz="3200" i="1" dirty="0">
                <a:latin typeface="+mj-lt"/>
              </a:rPr>
              <a:t>Nestor meridionalis)</a:t>
            </a:r>
            <a:endParaRPr lang="en-AU" sz="3200" dirty="0">
              <a:latin typeface="+mj-lt"/>
            </a:endParaRPr>
          </a:p>
        </p:txBody>
      </p:sp>
      <p:sp>
        <p:nvSpPr>
          <p:cNvPr id="29" name="Rectangle 28">
            <a:extLst>
              <a:ext uri="{FF2B5EF4-FFF2-40B4-BE49-F238E27FC236}">
                <a16:creationId xmlns:a16="http://schemas.microsoft.com/office/drawing/2014/main" id="{DCEBD701-80CB-BC69-9A9B-C3096DA4BF28}"/>
              </a:ext>
            </a:extLst>
          </p:cNvPr>
          <p:cNvSpPr/>
          <p:nvPr/>
        </p:nvSpPr>
        <p:spPr>
          <a:xfrm>
            <a:off x="6448425" y="1107584"/>
            <a:ext cx="120613" cy="562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7D0A388-3B6D-3DF1-E7E9-275118D7D75D}"/>
              </a:ext>
            </a:extLst>
          </p:cNvPr>
          <p:cNvSpPr/>
          <p:nvPr/>
        </p:nvSpPr>
        <p:spPr>
          <a:xfrm rot="5400000">
            <a:off x="9096830" y="722680"/>
            <a:ext cx="109296" cy="5164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97310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4212-3A96-4011-8041-36FC91BEBA34}"/>
              </a:ext>
            </a:extLst>
          </p:cNvPr>
          <p:cNvSpPr>
            <a:spLocks noGrp="1"/>
          </p:cNvSpPr>
          <p:nvPr>
            <p:ph type="title"/>
          </p:nvPr>
        </p:nvSpPr>
        <p:spPr/>
        <p:txBody>
          <a:bodyPr/>
          <a:lstStyle/>
          <a:p>
            <a:r>
              <a:rPr lang="en-NZ" dirty="0"/>
              <a:t>Animal movement ecology</a:t>
            </a:r>
            <a:endParaRPr lang="en-AU" dirty="0"/>
          </a:p>
        </p:txBody>
      </p:sp>
      <p:sp>
        <p:nvSpPr>
          <p:cNvPr id="3" name="Content Placeholder 2">
            <a:extLst>
              <a:ext uri="{FF2B5EF4-FFF2-40B4-BE49-F238E27FC236}">
                <a16:creationId xmlns:a16="http://schemas.microsoft.com/office/drawing/2014/main" id="{3A6BBEE4-E999-1FB3-2A3A-CE264F491EC0}"/>
              </a:ext>
            </a:extLst>
          </p:cNvPr>
          <p:cNvSpPr>
            <a:spLocks noGrp="1"/>
          </p:cNvSpPr>
          <p:nvPr>
            <p:ph idx="1"/>
          </p:nvPr>
        </p:nvSpPr>
        <p:spPr/>
        <p:txBody>
          <a:bodyPr/>
          <a:lstStyle/>
          <a:p>
            <a:r>
              <a:rPr lang="en-NZ" dirty="0"/>
              <a:t>Space use</a:t>
            </a:r>
          </a:p>
          <a:p>
            <a:r>
              <a:rPr lang="en-NZ" dirty="0"/>
              <a:t>Resource selection</a:t>
            </a:r>
          </a:p>
          <a:p>
            <a:r>
              <a:rPr lang="en-NZ" dirty="0"/>
              <a:t>Behavioural classification</a:t>
            </a:r>
          </a:p>
          <a:p>
            <a:r>
              <a:rPr lang="en-NZ" dirty="0"/>
              <a:t>Visualisation</a:t>
            </a:r>
            <a:endParaRPr lang="en-AU" dirty="0"/>
          </a:p>
        </p:txBody>
      </p:sp>
      <p:sp>
        <p:nvSpPr>
          <p:cNvPr id="4" name="Footer Placeholder 3">
            <a:extLst>
              <a:ext uri="{FF2B5EF4-FFF2-40B4-BE49-F238E27FC236}">
                <a16:creationId xmlns:a16="http://schemas.microsoft.com/office/drawing/2014/main" id="{57217C9B-DE73-88AE-1194-577D03BFE8D8}"/>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DDA3BF06-19FD-0869-AE7D-8676A8ACE4CF}"/>
              </a:ext>
            </a:extLst>
          </p:cNvPr>
          <p:cNvSpPr>
            <a:spLocks noGrp="1"/>
          </p:cNvSpPr>
          <p:nvPr>
            <p:ph type="sldNum" sz="quarter" idx="12"/>
          </p:nvPr>
        </p:nvSpPr>
        <p:spPr/>
        <p:txBody>
          <a:bodyPr/>
          <a:lstStyle/>
          <a:p>
            <a:fld id="{286517B3-5246-42DA-959F-1EB672746CE0}" type="slidenum">
              <a:rPr lang="en-AU" smtClean="0"/>
              <a:t>5</a:t>
            </a:fld>
            <a:endParaRPr lang="en-AU"/>
          </a:p>
        </p:txBody>
      </p:sp>
    </p:spTree>
    <p:extLst>
      <p:ext uri="{BB962C8B-B14F-4D97-AF65-F5344CB8AC3E}">
        <p14:creationId xmlns:p14="http://schemas.microsoft.com/office/powerpoint/2010/main" val="288640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3736B8B9-02B2-FE48-A143-019AF2C71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6331A60-D693-44D7-9AEA-1156619F59CF}"/>
              </a:ext>
            </a:extLst>
          </p:cNvPr>
          <p:cNvSpPr txBox="1"/>
          <p:nvPr/>
        </p:nvSpPr>
        <p:spPr>
          <a:xfrm>
            <a:off x="2148840" y="269413"/>
            <a:ext cx="2164080" cy="933589"/>
          </a:xfrm>
          <a:prstGeom prst="rect">
            <a:avLst/>
          </a:prstGeom>
          <a:noFill/>
        </p:spPr>
        <p:txBody>
          <a:bodyPr wrap="square">
            <a:spAutoFit/>
          </a:bodyPr>
          <a:lstStyle/>
          <a:p>
            <a:pPr algn="just">
              <a:spcAft>
                <a:spcPts val="800"/>
              </a:spcAft>
            </a:pPr>
            <a:r>
              <a:rPr lang="en-AU" sz="2400" dirty="0">
                <a:latin typeface="Cambria" panose="02040503050406030204" pitchFamily="18" charset="0"/>
                <a:ea typeface="Times New Roman" panose="02020603050405020304" pitchFamily="18" charset="0"/>
                <a:cs typeface="Times New Roman" panose="02020603050405020304" pitchFamily="18" charset="0"/>
              </a:rPr>
              <a:t>p = 0.0015**</a:t>
            </a:r>
          </a:p>
          <a:p>
            <a:pPr algn="just">
              <a:spcAft>
                <a:spcPts val="800"/>
              </a:spcAft>
            </a:pPr>
            <a:r>
              <a:rPr lang="en-AU" sz="2400" dirty="0">
                <a:latin typeface="Cambria" panose="02040503050406030204" pitchFamily="18" charset="0"/>
                <a:ea typeface="Times New Roman" panose="02020603050405020304" pitchFamily="18" charset="0"/>
                <a:cs typeface="Times New Roman" panose="02020603050405020304" pitchFamily="18" charset="0"/>
              </a:rPr>
              <a:t>R</a:t>
            </a:r>
            <a:r>
              <a:rPr lang="en-AU" sz="2400" baseline="30000" dirty="0">
                <a:latin typeface="Cambria" panose="02040503050406030204" pitchFamily="18" charset="0"/>
                <a:ea typeface="Times New Roman" panose="02020603050405020304" pitchFamily="18" charset="0"/>
                <a:cs typeface="Times New Roman" panose="02020603050405020304" pitchFamily="18" charset="0"/>
              </a:rPr>
              <a:t>2</a:t>
            </a:r>
            <a:r>
              <a:rPr lang="en-AU" sz="1400" dirty="0">
                <a:latin typeface="Cambria" panose="02040503050406030204" pitchFamily="18" charset="0"/>
                <a:ea typeface="Times New Roman" panose="02020603050405020304" pitchFamily="18" charset="0"/>
                <a:cs typeface="Times New Roman" panose="02020603050405020304" pitchFamily="18" charset="0"/>
              </a:rPr>
              <a:t> </a:t>
            </a:r>
            <a:r>
              <a:rPr lang="en-AU" sz="2400" dirty="0">
                <a:latin typeface="Cambria" panose="02040503050406030204" pitchFamily="18" charset="0"/>
                <a:ea typeface="Times New Roman" panose="02020603050405020304" pitchFamily="18" charset="0"/>
                <a:cs typeface="Times New Roman" panose="02020603050405020304" pitchFamily="18" charset="0"/>
              </a:rPr>
              <a:t> = 0.77</a:t>
            </a:r>
            <a:endParaRPr lang="en-NZ" dirty="0">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 name="Picture 5" descr="Diagram&#10;&#10;Description automatically generated">
            <a:extLst>
              <a:ext uri="{FF2B5EF4-FFF2-40B4-BE49-F238E27FC236}">
                <a16:creationId xmlns:a16="http://schemas.microsoft.com/office/drawing/2014/main" id="{B5099C8D-758E-459B-B9B9-BD2B223215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000" r="32759"/>
          <a:stretch/>
        </p:blipFill>
        <p:spPr>
          <a:xfrm>
            <a:off x="4999547" y="269409"/>
            <a:ext cx="6930431" cy="3668715"/>
          </a:xfrm>
          <a:prstGeom prst="rect">
            <a:avLst/>
          </a:prstGeom>
        </p:spPr>
      </p:pic>
      <p:cxnSp>
        <p:nvCxnSpPr>
          <p:cNvPr id="7" name="Straight Arrow Connector 6">
            <a:extLst>
              <a:ext uri="{FF2B5EF4-FFF2-40B4-BE49-F238E27FC236}">
                <a16:creationId xmlns:a16="http://schemas.microsoft.com/office/drawing/2014/main" id="{F5C3FA17-B34F-4CDE-8EF0-F259C302406E}"/>
              </a:ext>
            </a:extLst>
          </p:cNvPr>
          <p:cNvCxnSpPr>
            <a:cxnSpLocks/>
          </p:cNvCxnSpPr>
          <p:nvPr/>
        </p:nvCxnSpPr>
        <p:spPr>
          <a:xfrm flipV="1">
            <a:off x="3746500" y="2730503"/>
            <a:ext cx="1117600" cy="39370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64AE710-BFF8-4E0D-8485-FDC982B97932}"/>
              </a:ext>
            </a:extLst>
          </p:cNvPr>
          <p:cNvCxnSpPr>
            <a:cxnSpLocks/>
          </p:cNvCxnSpPr>
          <p:nvPr/>
        </p:nvCxnSpPr>
        <p:spPr>
          <a:xfrm flipH="1" flipV="1">
            <a:off x="10782303" y="4038600"/>
            <a:ext cx="647700" cy="173228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0606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4C011DF8-82FB-27F5-64E5-E7FDBC1B0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0"/>
            <a:ext cx="9693408" cy="6858000"/>
          </a:xfrm>
          <a:prstGeom prst="rect">
            <a:avLst/>
          </a:prstGeom>
        </p:spPr>
      </p:pic>
      <p:sp>
        <p:nvSpPr>
          <p:cNvPr id="4" name="Footer Placeholder 3">
            <a:extLst>
              <a:ext uri="{FF2B5EF4-FFF2-40B4-BE49-F238E27FC236}">
                <a16:creationId xmlns:a16="http://schemas.microsoft.com/office/drawing/2014/main" id="{05FDEAF4-5B6A-F310-AE83-895EAB313745}"/>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3F440764-74DE-9DA3-8C63-7BA7C2EC44D7}"/>
              </a:ext>
            </a:extLst>
          </p:cNvPr>
          <p:cNvSpPr>
            <a:spLocks noGrp="1"/>
          </p:cNvSpPr>
          <p:nvPr>
            <p:ph type="sldNum" sz="quarter" idx="12"/>
          </p:nvPr>
        </p:nvSpPr>
        <p:spPr/>
        <p:txBody>
          <a:bodyPr/>
          <a:lstStyle/>
          <a:p>
            <a:fld id="{286517B3-5246-42DA-959F-1EB672746CE0}" type="slidenum">
              <a:rPr lang="en-AU" smtClean="0"/>
              <a:t>7</a:t>
            </a:fld>
            <a:endParaRPr lang="en-AU"/>
          </a:p>
        </p:txBody>
      </p:sp>
    </p:spTree>
    <p:extLst>
      <p:ext uri="{BB962C8B-B14F-4D97-AF65-F5344CB8AC3E}">
        <p14:creationId xmlns:p14="http://schemas.microsoft.com/office/powerpoint/2010/main" val="157206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 scatter chart&#10;&#10;Description automatically generated">
            <a:extLst>
              <a:ext uri="{FF2B5EF4-FFF2-40B4-BE49-F238E27FC236}">
                <a16:creationId xmlns:a16="http://schemas.microsoft.com/office/drawing/2014/main" id="{ED45EFC1-435A-4CEA-BC73-0F5DFD63BC1A}"/>
              </a:ext>
            </a:extLst>
          </p:cNvPr>
          <p:cNvPicPr>
            <a:picLocks noChangeAspect="1"/>
          </p:cNvPicPr>
          <p:nvPr/>
        </p:nvPicPr>
        <p:blipFill rotWithShape="1">
          <a:blip r:embed="rId2">
            <a:extLst>
              <a:ext uri="{28A0092B-C50C-407E-A947-70E740481C1C}">
                <a14:useLocalDpi xmlns:a14="http://schemas.microsoft.com/office/drawing/2010/main" val="0"/>
              </a:ext>
            </a:extLst>
          </a:blip>
          <a:srcRect b="47409"/>
          <a:stretch/>
        </p:blipFill>
        <p:spPr>
          <a:xfrm>
            <a:off x="555618" y="138145"/>
            <a:ext cx="11080764" cy="3301067"/>
          </a:xfrm>
          <a:prstGeom prst="rect">
            <a:avLst/>
          </a:prstGeom>
        </p:spPr>
      </p:pic>
      <p:pic>
        <p:nvPicPr>
          <p:cNvPr id="22" name="Picture 21" descr="Chart, scatter chart&#10;&#10;Description automatically generated">
            <a:extLst>
              <a:ext uri="{FF2B5EF4-FFF2-40B4-BE49-F238E27FC236}">
                <a16:creationId xmlns:a16="http://schemas.microsoft.com/office/drawing/2014/main" id="{978A6237-56EB-488C-9B69-ABFB40EF07E7}"/>
              </a:ext>
            </a:extLst>
          </p:cNvPr>
          <p:cNvPicPr>
            <a:picLocks noChangeAspect="1"/>
          </p:cNvPicPr>
          <p:nvPr/>
        </p:nvPicPr>
        <p:blipFill rotWithShape="1">
          <a:blip r:embed="rId2">
            <a:extLst>
              <a:ext uri="{28A0092B-C50C-407E-A947-70E740481C1C}">
                <a14:useLocalDpi xmlns:a14="http://schemas.microsoft.com/office/drawing/2010/main" val="0"/>
              </a:ext>
            </a:extLst>
          </a:blip>
          <a:srcRect t="52866"/>
          <a:stretch/>
        </p:blipFill>
        <p:spPr>
          <a:xfrm>
            <a:off x="555618" y="3761295"/>
            <a:ext cx="11080764" cy="2958560"/>
          </a:xfrm>
          <a:prstGeom prst="rect">
            <a:avLst/>
          </a:prstGeom>
        </p:spPr>
      </p:pic>
      <p:sp>
        <p:nvSpPr>
          <p:cNvPr id="23" name="TextBox 22">
            <a:extLst>
              <a:ext uri="{FF2B5EF4-FFF2-40B4-BE49-F238E27FC236}">
                <a16:creationId xmlns:a16="http://schemas.microsoft.com/office/drawing/2014/main" id="{2352EADA-4A50-495D-96BD-E0923371F597}"/>
              </a:ext>
            </a:extLst>
          </p:cNvPr>
          <p:cNvSpPr txBox="1"/>
          <p:nvPr/>
        </p:nvSpPr>
        <p:spPr>
          <a:xfrm>
            <a:off x="1357460" y="292231"/>
            <a:ext cx="2177592" cy="369332"/>
          </a:xfrm>
          <a:prstGeom prst="rect">
            <a:avLst/>
          </a:prstGeom>
          <a:noFill/>
        </p:spPr>
        <p:txBody>
          <a:bodyPr wrap="square" rtlCol="0">
            <a:spAutoFit/>
          </a:bodyPr>
          <a:lstStyle/>
          <a:p>
            <a:pPr algn="ctr"/>
            <a:r>
              <a:rPr lang="en-NZ" dirty="0">
                <a:latin typeface="+mj-lt"/>
              </a:rPr>
              <a:t>September 1</a:t>
            </a:r>
            <a:r>
              <a:rPr lang="en-NZ" baseline="30000" dirty="0">
                <a:latin typeface="+mj-lt"/>
              </a:rPr>
              <a:t>st</a:t>
            </a:r>
            <a:r>
              <a:rPr lang="en-NZ" dirty="0">
                <a:latin typeface="+mj-lt"/>
              </a:rPr>
              <a:t> 2020</a:t>
            </a:r>
          </a:p>
        </p:txBody>
      </p:sp>
      <p:sp>
        <p:nvSpPr>
          <p:cNvPr id="24" name="TextBox 23">
            <a:extLst>
              <a:ext uri="{FF2B5EF4-FFF2-40B4-BE49-F238E27FC236}">
                <a16:creationId xmlns:a16="http://schemas.microsoft.com/office/drawing/2014/main" id="{ABB76B9B-516F-4639-A67A-8B8CC36045D8}"/>
              </a:ext>
            </a:extLst>
          </p:cNvPr>
          <p:cNvSpPr txBox="1"/>
          <p:nvPr/>
        </p:nvSpPr>
        <p:spPr>
          <a:xfrm>
            <a:off x="1357460" y="3761295"/>
            <a:ext cx="2177592" cy="369332"/>
          </a:xfrm>
          <a:prstGeom prst="rect">
            <a:avLst/>
          </a:prstGeom>
          <a:noFill/>
        </p:spPr>
        <p:txBody>
          <a:bodyPr wrap="square" rtlCol="0">
            <a:spAutoFit/>
          </a:bodyPr>
          <a:lstStyle/>
          <a:p>
            <a:pPr algn="ctr"/>
            <a:r>
              <a:rPr lang="en-NZ" dirty="0">
                <a:latin typeface="+mj-lt"/>
              </a:rPr>
              <a:t>January 1</a:t>
            </a:r>
            <a:r>
              <a:rPr lang="en-NZ" baseline="30000" dirty="0">
                <a:latin typeface="+mj-lt"/>
              </a:rPr>
              <a:t>st</a:t>
            </a:r>
            <a:r>
              <a:rPr lang="en-NZ" dirty="0">
                <a:latin typeface="+mj-lt"/>
              </a:rPr>
              <a:t> 2021</a:t>
            </a:r>
          </a:p>
        </p:txBody>
      </p:sp>
    </p:spTree>
    <p:extLst>
      <p:ext uri="{BB962C8B-B14F-4D97-AF65-F5344CB8AC3E}">
        <p14:creationId xmlns:p14="http://schemas.microsoft.com/office/powerpoint/2010/main" val="3366155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D0B3-7E20-8AD6-5173-5F51E0E3DE67}"/>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21D2B9A9-2358-9FC9-F636-485AED0B27D9}"/>
              </a:ext>
            </a:extLst>
          </p:cNvPr>
          <p:cNvSpPr>
            <a:spLocks noGrp="1"/>
          </p:cNvSpPr>
          <p:nvPr>
            <p:ph idx="1"/>
          </p:nvPr>
        </p:nvSpPr>
        <p:spPr/>
        <p:txBody>
          <a:bodyPr/>
          <a:lstStyle/>
          <a:p>
            <a:endParaRPr lang="en-AU"/>
          </a:p>
        </p:txBody>
      </p:sp>
      <p:sp>
        <p:nvSpPr>
          <p:cNvPr id="4" name="Footer Placeholder 3">
            <a:extLst>
              <a:ext uri="{FF2B5EF4-FFF2-40B4-BE49-F238E27FC236}">
                <a16:creationId xmlns:a16="http://schemas.microsoft.com/office/drawing/2014/main" id="{9A18A8D7-774D-0D86-BC75-A4A7B0D817ED}"/>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2F7EDE98-CC5B-6D30-5FD7-A301014FB170}"/>
              </a:ext>
            </a:extLst>
          </p:cNvPr>
          <p:cNvSpPr>
            <a:spLocks noGrp="1"/>
          </p:cNvSpPr>
          <p:nvPr>
            <p:ph type="sldNum" sz="quarter" idx="12"/>
          </p:nvPr>
        </p:nvSpPr>
        <p:spPr/>
        <p:txBody>
          <a:bodyPr/>
          <a:lstStyle/>
          <a:p>
            <a:fld id="{286517B3-5246-42DA-959F-1EB672746CE0}" type="slidenum">
              <a:rPr lang="en-AU" smtClean="0"/>
              <a:t>9</a:t>
            </a:fld>
            <a:endParaRPr lang="en-AU"/>
          </a:p>
        </p:txBody>
      </p:sp>
      <p:pic>
        <p:nvPicPr>
          <p:cNvPr id="9" name="Picture 8" descr="A picture containing calendar&#10;&#10;Description automatically generated">
            <a:extLst>
              <a:ext uri="{FF2B5EF4-FFF2-40B4-BE49-F238E27FC236}">
                <a16:creationId xmlns:a16="http://schemas.microsoft.com/office/drawing/2014/main" id="{C5924EF0-EE73-130C-2F86-75828A3B9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57" y="189274"/>
            <a:ext cx="10799086" cy="6479451"/>
          </a:xfrm>
          <a:prstGeom prst="rect">
            <a:avLst/>
          </a:prstGeom>
        </p:spPr>
      </p:pic>
      <p:cxnSp>
        <p:nvCxnSpPr>
          <p:cNvPr id="10" name="Straight Arrow Connector 9">
            <a:extLst>
              <a:ext uri="{FF2B5EF4-FFF2-40B4-BE49-F238E27FC236}">
                <a16:creationId xmlns:a16="http://schemas.microsoft.com/office/drawing/2014/main" id="{AF93F1CB-98A9-D177-4FA1-62970BCF8D29}"/>
              </a:ext>
            </a:extLst>
          </p:cNvPr>
          <p:cNvCxnSpPr>
            <a:cxnSpLocks/>
          </p:cNvCxnSpPr>
          <p:nvPr/>
        </p:nvCxnSpPr>
        <p:spPr>
          <a:xfrm>
            <a:off x="3501483" y="602166"/>
            <a:ext cx="880946"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84601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1f57b2a-7943-4859-8682-972f4a05717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90E1E312D88C4E8BABBA36C3461B11" ma:contentTypeVersion="17" ma:contentTypeDescription="Create a new document." ma:contentTypeScope="" ma:versionID="8cde0e0afb14847bfd3bead169ce28ff">
  <xsd:schema xmlns:xsd="http://www.w3.org/2001/XMLSchema" xmlns:xs="http://www.w3.org/2001/XMLSchema" xmlns:p="http://schemas.microsoft.com/office/2006/metadata/properties" xmlns:ns3="a1f57b2a-7943-4859-8682-972f4a057179" xmlns:ns4="7f8af8b3-edd4-4269-9eb4-240a97eeec10" targetNamespace="http://schemas.microsoft.com/office/2006/metadata/properties" ma:root="true" ma:fieldsID="64fc40f1751d9787fae377a902fc35e4" ns3:_="" ns4:_="">
    <xsd:import namespace="a1f57b2a-7943-4859-8682-972f4a057179"/>
    <xsd:import namespace="7f8af8b3-edd4-4269-9eb4-240a97eeec1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DateTaken" minOccurs="0"/>
                <xsd:element ref="ns3:MediaLengthInSecond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f57b2a-7943-4859-8682-972f4a0571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8af8b3-edd4-4269-9eb4-240a97eeec1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906A97-DA5E-4D54-803C-E13A2676F908}">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a1f57b2a-7943-4859-8682-972f4a057179"/>
    <ds:schemaRef ds:uri="http://schemas.openxmlformats.org/package/2006/metadata/core-properties"/>
    <ds:schemaRef ds:uri="7f8af8b3-edd4-4269-9eb4-240a97eeec10"/>
    <ds:schemaRef ds:uri="http://www.w3.org/XML/1998/namespace"/>
    <ds:schemaRef ds:uri="http://purl.org/dc/terms/"/>
  </ds:schemaRefs>
</ds:datastoreItem>
</file>

<file path=customXml/itemProps2.xml><?xml version="1.0" encoding="utf-8"?>
<ds:datastoreItem xmlns:ds="http://schemas.openxmlformats.org/officeDocument/2006/customXml" ds:itemID="{CE3AFBC6-CBCC-422E-BE34-8581E12CFCE5}">
  <ds:schemaRefs>
    <ds:schemaRef ds:uri="http://schemas.microsoft.com/sharepoint/v3/contenttype/forms"/>
  </ds:schemaRefs>
</ds:datastoreItem>
</file>

<file path=customXml/itemProps3.xml><?xml version="1.0" encoding="utf-8"?>
<ds:datastoreItem xmlns:ds="http://schemas.openxmlformats.org/officeDocument/2006/customXml" ds:itemID="{D3F3314F-3AA0-4E2E-A43C-9297C4E625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f57b2a-7943-4859-8682-972f4a057179"/>
    <ds:schemaRef ds:uri="7f8af8b3-edd4-4269-9eb4-240a97eeec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7706</TotalTime>
  <Words>830</Words>
  <Application>Microsoft Macintosh PowerPoint</Application>
  <PresentationFormat>Widescreen</PresentationFormat>
  <Paragraphs>145</Paragraphs>
  <Slides>20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Abadi</vt:lpstr>
      <vt:lpstr>Abadi Extra Light</vt:lpstr>
      <vt:lpstr>Arial</vt:lpstr>
      <vt:lpstr>Calibri</vt:lpstr>
      <vt:lpstr>Calibri Light</vt:lpstr>
      <vt:lpstr>Cambria</vt:lpstr>
      <vt:lpstr>Office Theme</vt:lpstr>
      <vt:lpstr>Movement ecology hackathon: A dingo case-study</vt:lpstr>
      <vt:lpstr>Acknowledgement of Traditional Owners</vt:lpstr>
      <vt:lpstr>Organisers and facilitators</vt:lpstr>
      <vt:lpstr>PowerPoint Presentation</vt:lpstr>
      <vt:lpstr>Animal movement ecology</vt:lpstr>
      <vt:lpstr>PowerPoint Presentation</vt:lpstr>
      <vt:lpstr>PowerPoint Presentation</vt:lpstr>
      <vt:lpstr>PowerPoint Presentation</vt:lpstr>
      <vt:lpstr>PowerPoint Presentation</vt:lpstr>
      <vt:lpstr>PowerPoint Presentation</vt:lpstr>
      <vt:lpstr>Understanding and predicting animal movement</vt:lpstr>
      <vt:lpstr>Animal movement – what drives it?</vt:lpstr>
      <vt:lpstr>Case study – feral herds in Northern Australia</vt:lpstr>
      <vt:lpstr>Step selection analysis</vt:lpstr>
      <vt:lpstr>PowerPoint Presentation</vt:lpstr>
      <vt:lpstr>Why it’s limited</vt:lpstr>
      <vt:lpstr>PowerPoint Presentation</vt:lpstr>
      <vt:lpstr>Benefits</vt:lpstr>
      <vt:lpstr>Data</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Robustly generating species distribution predictions from animal GPS-tracking data</dc:title>
  <dc:creator>Scott William Forrest</dc:creator>
  <cp:lastModifiedBy>Scott Forrest</cp:lastModifiedBy>
  <cp:revision>10</cp:revision>
  <dcterms:created xsi:type="dcterms:W3CDTF">2022-10-06T06:33:33Z</dcterms:created>
  <dcterms:modified xsi:type="dcterms:W3CDTF">2025-11-17T21:01:25Z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0x0101001790E1E312D88C4E8BABBA36C3461B11</vt:lpwstr>
  </property>
</Properties>
</file>